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ppt/media/audio3.bin" ContentType="audio/unknown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docProps/app.xml" ContentType="application/vnd.openxmlformats-officedocument.extended-properties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media/audio5.bin" ContentType="audio/unknown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theme/themeOverride7.xml" ContentType="application/vnd.openxmlformats-officedocument.themeOverr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Default Extension="wmf" ContentType="image/x-wmf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media/audio2.bin" ContentType="audio/unknown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Default Extension="emf" ContentType="image/x-emf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media/audio4.bin" ContentType="audio/unknown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png" ContentType="image/png"/>
  <Override PartName="/ppt/theme/themeOverride2.xml" ContentType="application/vnd.openxmlformats-officedocument.themeOverride+xml"/>
  <Override PartName="/ppt/theme/themeOverride4.xml" ContentType="application/vnd.openxmlformats-officedocument.themeOverride+xml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theme/themeOverride8.xml" ContentType="application/vnd.openxmlformats-officedocument.themeOverr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theme/themeOverride13.xml" ContentType="application/vnd.openxmlformats-officedocument.themeOverr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theme/themeOverride14.xml" ContentType="application/vnd.openxmlformats-officedocument.themeOverride+xml"/>
  <Default Extension="xml" ContentType="application/xml"/>
  <Override PartName="/ppt/theme/themeOverride9.xml" ContentType="application/vnd.openxmlformats-officedocument.themeOverr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media/audio1.bin" ContentType="audio/unknown"/>
  <Override PartName="/ppt/slides/slide34.xml" ContentType="application/vnd.openxmlformats-officedocument.presentationml.slide+xml"/>
  <Override PartName="/ppt/theme/themeOverride6.xml" ContentType="application/vnd.openxmlformats-officedocument.themeOverride+xml"/>
  <Override PartName="/ppt/slides/slide44.xml" ContentType="application/vnd.openxmlformats-officedocument.presentationml.slide+xml"/>
  <Override PartName="/ppt/notesSlides/notesSlide1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theme/themeOverride5.xml" ContentType="application/vnd.openxmlformats-officedocument.themeOverride+xml"/>
  <Override PartName="/ppt/slideLayouts/slideLayout7.xml" ContentType="application/vnd.openxmlformats-officedocument.presentationml.slideLayout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theme/themeOverride1.xml" ContentType="application/vnd.openxmlformats-officedocument.themeOverr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theme/themeOverride10.xml" ContentType="application/vnd.openxmlformats-officedocument.themeOverr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Override12.xml" ContentType="application/vnd.openxmlformats-officedocument.themeOverr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50" r:id="rId1"/>
  </p:sldMasterIdLst>
  <p:notesMasterIdLst>
    <p:notesMasterId r:id="rId49"/>
  </p:notesMasterIdLst>
  <p:handoutMasterIdLst>
    <p:handoutMasterId r:id="rId50"/>
  </p:handoutMasterIdLst>
  <p:sldIdLst>
    <p:sldId id="310" r:id="rId2"/>
    <p:sldId id="260" r:id="rId3"/>
    <p:sldId id="257" r:id="rId4"/>
    <p:sldId id="281" r:id="rId5"/>
    <p:sldId id="261" r:id="rId6"/>
    <p:sldId id="268" r:id="rId7"/>
    <p:sldId id="282" r:id="rId8"/>
    <p:sldId id="283" r:id="rId9"/>
    <p:sldId id="284" r:id="rId10"/>
    <p:sldId id="285" r:id="rId11"/>
    <p:sldId id="269" r:id="rId12"/>
    <p:sldId id="286" r:id="rId13"/>
    <p:sldId id="287" r:id="rId14"/>
    <p:sldId id="270" r:id="rId15"/>
    <p:sldId id="288" r:id="rId16"/>
    <p:sldId id="289" r:id="rId17"/>
    <p:sldId id="271" r:id="rId18"/>
    <p:sldId id="290" r:id="rId19"/>
    <p:sldId id="291" r:id="rId20"/>
    <p:sldId id="272" r:id="rId21"/>
    <p:sldId id="292" r:id="rId22"/>
    <p:sldId id="293" r:id="rId23"/>
    <p:sldId id="273" r:id="rId24"/>
    <p:sldId id="294" r:id="rId25"/>
    <p:sldId id="295" r:id="rId26"/>
    <p:sldId id="274" r:id="rId27"/>
    <p:sldId id="296" r:id="rId28"/>
    <p:sldId id="297" r:id="rId29"/>
    <p:sldId id="275" r:id="rId30"/>
    <p:sldId id="298" r:id="rId31"/>
    <p:sldId id="299" r:id="rId32"/>
    <p:sldId id="276" r:id="rId33"/>
    <p:sldId id="300" r:id="rId34"/>
    <p:sldId id="301" r:id="rId35"/>
    <p:sldId id="280" r:id="rId36"/>
    <p:sldId id="302" r:id="rId37"/>
    <p:sldId id="303" r:id="rId38"/>
    <p:sldId id="277" r:id="rId39"/>
    <p:sldId id="304" r:id="rId40"/>
    <p:sldId id="305" r:id="rId41"/>
    <p:sldId id="278" r:id="rId42"/>
    <p:sldId id="306" r:id="rId43"/>
    <p:sldId id="307" r:id="rId44"/>
    <p:sldId id="279" r:id="rId45"/>
    <p:sldId id="308" r:id="rId46"/>
    <p:sldId id="309" r:id="rId47"/>
    <p:sldId id="311" r:id="rId48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loop="1" showNarration="1" useTimings="0">
    <p:kiosk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3333CC"/>
    <a:srgbClr val="FF0000"/>
    <a:srgbClr val="3366FF"/>
    <a:srgbClr val="C0C0C0"/>
    <a:srgbClr val="4D4D4D"/>
    <a:srgbClr val="FFCC00"/>
    <a:srgbClr val="FF9966"/>
    <a:srgbClr val="FFFF99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717" autoAdjust="0"/>
    <p:restoredTop sz="94681" autoAdjust="0"/>
  </p:normalViewPr>
  <p:slideViewPr>
    <p:cSldViewPr>
      <p:cViewPr>
        <p:scale>
          <a:sx n="77" d="100"/>
          <a:sy n="77" d="100"/>
        </p:scale>
        <p:origin x="-384" y="3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handoutMaster" Target="handoutMasters/handoutMaster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notesMaster" Target="notesMasters/notesMaster1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35" Type="http://schemas.openxmlformats.org/officeDocument/2006/relationships/slide" Target="slides/slide34.xml"/><Relationship Id="rId51" Type="http://schemas.openxmlformats.org/officeDocument/2006/relationships/printerSettings" Target="printerSettings/printerSettings1.bin"/><Relationship Id="rId55" Type="http://schemas.openxmlformats.org/officeDocument/2006/relationships/tableStyles" Target="tableStyles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presProps" Target="presProps.xml"/><Relationship Id="rId54" Type="http://schemas.openxmlformats.org/officeDocument/2006/relationships/theme" Target="theme/theme1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53" Type="http://schemas.openxmlformats.org/officeDocument/2006/relationships/viewProps" Target="viewProp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81821-38B5-4C43-B38D-BA5ABAF7304A}" type="datetimeFigureOut">
              <a:rPr lang="en-US" smtClean="0"/>
              <a:pPr/>
              <a:t>2/24/12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2346E-A511-4A9F-B840-14E2238F55D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93683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81E67DB-7ED1-46E4-8502-BF31D36310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49696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Answer</a:t>
            </a:r>
            <a:r>
              <a:rPr lang="en-GB" baseline="0" dirty="0" smtClean="0"/>
              <a:t> = D General Adaptation </a:t>
            </a:r>
            <a:r>
              <a:rPr lang="en-GB" baseline="0" dirty="0" err="1" smtClean="0"/>
              <a:t>Sydrome</a:t>
            </a:r>
            <a:r>
              <a:rPr lang="en-GB" baseline="0" dirty="0" smtClean="0"/>
              <a:t> (textbook page 589)</a:t>
            </a:r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D6E53A-70AA-49E0-AD50-34BEE6FFE8C0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Answer</a:t>
            </a:r>
            <a:r>
              <a:rPr lang="en-GB" baseline="0" dirty="0" smtClean="0"/>
              <a:t> = B atherosclerosis (hardening of the arteries) (textbook page 614)</a:t>
            </a:r>
            <a:endParaRPr lang="en-GB" dirty="0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9E8CD7-13E2-4777-9F71-F047DDA4DDD6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Answer</a:t>
            </a:r>
            <a:r>
              <a:rPr lang="en-GB" baseline="0" dirty="0" smtClean="0"/>
              <a:t> = C With training, we can learn to consciously control some of our bodily responses (textbook page 617)</a:t>
            </a:r>
            <a:endParaRPr lang="en-GB" dirty="0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59B537-894C-40CA-9100-C0EEA84E928D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Answer = A It can reduce physiological and psychological arousal (textbook page 619)</a:t>
            </a: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24090B-C9B3-4471-927B-8A2B2A49C812}" type="slidenum">
              <a:rPr lang="en-US" smtClean="0"/>
              <a:pPr/>
              <a:t>35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l">
              <a:spcBef>
                <a:spcPct val="50000"/>
              </a:spcBef>
            </a:pPr>
            <a:r>
              <a:rPr lang="en-GB" sz="1200" b="0" dirty="0" smtClean="0">
                <a:solidFill>
                  <a:schemeClr val="tx1"/>
                </a:solidFill>
                <a:latin typeface="Times New Roman" pitchFamily="18" charset="0"/>
              </a:rPr>
              <a:t>Answer</a:t>
            </a:r>
            <a:r>
              <a:rPr lang="en-GB" sz="1200" b="0" baseline="0" dirty="0" smtClean="0">
                <a:solidFill>
                  <a:schemeClr val="tx1"/>
                </a:solidFill>
                <a:latin typeface="Times New Roman" pitchFamily="18" charset="0"/>
              </a:rPr>
              <a:t> = D Adrenal glands (textbook page 586)</a:t>
            </a:r>
            <a:endParaRPr lang="en-US" sz="12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2AF201-D2D7-4857-95AE-BACEC3B2A690}" type="slidenum">
              <a:rPr lang="en-US" smtClean="0"/>
              <a:pPr/>
              <a:t>38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Answer B = 1932 (textbook page 585)</a:t>
            </a:r>
            <a:endParaRPr lang="en-GB" b="1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FC63A8-AC11-4089-A6D6-01C9B2E6CCAC}" type="slidenum">
              <a:rPr lang="en-US" smtClean="0"/>
              <a:pPr/>
              <a:t>41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Answer =</a:t>
            </a:r>
            <a:r>
              <a:rPr lang="en-GB" baseline="0" dirty="0" smtClean="0"/>
              <a:t> C Harm/loss appraisal (textbook page 598)</a:t>
            </a:r>
            <a:endParaRPr lang="en-GB" dirty="0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0F7743-48A5-4053-9C1F-DDE2A0237AD4}" type="slidenum">
              <a:rPr lang="en-US" smtClean="0"/>
              <a:pPr/>
              <a:t>44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Answer = A ACTH (textbook page 586)</a:t>
            </a: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392AD6-0B95-4D16-9FE2-0D0B9A4F2B5E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l">
              <a:spcBef>
                <a:spcPct val="50000"/>
              </a:spcBef>
            </a:pPr>
            <a:r>
              <a:rPr lang="en-GB" dirty="0" smtClean="0"/>
              <a:t>Answer = C </a:t>
            </a:r>
            <a:r>
              <a:rPr lang="en-GB" sz="1200" b="0" dirty="0" smtClean="0">
                <a:solidFill>
                  <a:srgbClr val="C0C0C0"/>
                </a:solidFill>
                <a:latin typeface="Arial" charset="0"/>
              </a:rPr>
              <a:t>An imbalance between perceived stressors and perceived coping (textbook page 582)</a:t>
            </a:r>
            <a:endParaRPr lang="en-US" sz="1200" b="0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46A313-A87A-451A-9A31-51BC1169CC10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Answer</a:t>
            </a:r>
            <a:r>
              <a:rPr lang="en-GB" baseline="0" dirty="0" smtClean="0"/>
              <a:t> =</a:t>
            </a:r>
            <a:r>
              <a:rPr lang="en-GB" dirty="0" smtClean="0"/>
              <a:t> A  Counter-shock (textbook page 590)</a:t>
            </a: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494B61-075D-44AE-8249-44430026E344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Answer = D </a:t>
            </a:r>
            <a:r>
              <a:rPr lang="en-GB" sz="1200" b="0" dirty="0" smtClean="0">
                <a:solidFill>
                  <a:srgbClr val="C0C0C0"/>
                </a:solidFill>
                <a:latin typeface="Arial" charset="0"/>
              </a:rPr>
              <a:t>Winning </a:t>
            </a:r>
            <a:r>
              <a:rPr lang="en-GB" sz="1200" b="0" dirty="0" err="1" smtClean="0">
                <a:solidFill>
                  <a:srgbClr val="C0C0C0"/>
                </a:solidFill>
                <a:latin typeface="Arial" charset="0"/>
              </a:rPr>
              <a:t>tattslotto</a:t>
            </a:r>
            <a:r>
              <a:rPr lang="en-GB" sz="1200" b="0" dirty="0" smtClean="0">
                <a:solidFill>
                  <a:srgbClr val="C0C0C0"/>
                </a:solidFill>
                <a:latin typeface="Arial" charset="0"/>
              </a:rPr>
              <a:t> (textbook</a:t>
            </a:r>
            <a:r>
              <a:rPr lang="en-GB" sz="1200" b="0" baseline="0" dirty="0" smtClean="0">
                <a:solidFill>
                  <a:srgbClr val="C0C0C0"/>
                </a:solidFill>
                <a:latin typeface="Arial" charset="0"/>
              </a:rPr>
              <a:t> page 592)</a:t>
            </a:r>
            <a:endParaRPr lang="en-US" sz="1200" b="0" dirty="0" smtClean="0">
              <a:solidFill>
                <a:srgbClr val="C0C0C0"/>
              </a:solidFill>
              <a:latin typeface="Arial" charset="0"/>
            </a:endParaRPr>
          </a:p>
          <a:p>
            <a:endParaRPr lang="en-GB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4F59CF-2948-4B9C-A6EB-D85BC6DDD485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Answer B = Illness of loved one (textbook</a:t>
            </a:r>
            <a:r>
              <a:rPr lang="en-GB" baseline="0" dirty="0" smtClean="0"/>
              <a:t> page 603)</a:t>
            </a:r>
            <a:endParaRPr lang="en-GB" dirty="0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DC919C-F261-4863-A3C1-DB2C4FA64A18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Answer = D</a:t>
            </a:r>
            <a:r>
              <a:rPr lang="en-GB" baseline="0" dirty="0" smtClean="0"/>
              <a:t> E</a:t>
            </a:r>
            <a:r>
              <a:rPr lang="en-GB" dirty="0" smtClean="0"/>
              <a:t>valuating</a:t>
            </a:r>
            <a:r>
              <a:rPr lang="en-GB" baseline="0" dirty="0" smtClean="0"/>
              <a:t> our coping options and resources and our options for dealing with the stressful situation (textbook page 598)</a:t>
            </a:r>
            <a:endParaRPr lang="en-GB" dirty="0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844691-6181-44D1-80BD-3D0BEC8CEBCD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Answer</a:t>
            </a:r>
            <a:r>
              <a:rPr lang="en-GB" baseline="0" dirty="0" smtClean="0"/>
              <a:t> C = Gather new information (textbook page 598)</a:t>
            </a:r>
            <a:endParaRPr lang="en-GB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4F0CC9-BB7F-4D82-9F78-76ACBA1D1E08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Answer</a:t>
            </a:r>
            <a:r>
              <a:rPr lang="en-GB" baseline="0" dirty="0" smtClean="0"/>
              <a:t> = D Heart rate (textbook page 612)</a:t>
            </a:r>
            <a:endParaRPr lang="en-GB" dirty="0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08F684-A0F2-4257-A62F-3E72DA8991AC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6E34D-8054-42F7-A515-48C7B806C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 loop="1">
        <p:snd r:embed="rId1" name="bgmusic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E1DC4-750D-48CD-9AAD-F4314D326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 loop="1">
        <p:snd r:embed="rId1" name="bgmusic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F9B5D-3BF8-4977-BACB-514C29864D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 loop="1">
        <p:snd r:embed="rId1" name="bgmusic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8AF32-E591-4BDE-8A5C-55295F5A8D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 loop="1">
        <p:snd r:embed="rId1" name="bgmusic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62D6D-3187-43DE-9CF1-ED9B3A28B4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 loop="1">
        <p:snd r:embed="rId1" name="bgmusic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20184-175D-4FEE-A4BC-9900AA35E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 loop="1">
        <p:snd r:embed="rId1" name="bgmusic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40D45-AFC3-4993-AA79-47454067EA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 loop="1">
        <p:snd r:embed="rId1" name="bgmusic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D6638-76B2-44B2-8FDF-8D758C407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 loop="1">
        <p:snd r:embed="rId1" name="bgmusic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FEA7A-BD28-4812-BEFC-5499BD92E7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 loop="1">
        <p:snd r:embed="rId1" name="bgmusic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7C195-EAAD-4E0E-A42F-F12F451BAE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 loop="1">
        <p:snd r:embed="rId1" name="bgmusic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500C3-BE82-429A-A6CE-0E07F297BB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 loop="1">
        <p:snd r:embed="rId1" name="bgmusic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02DD4-7404-4F5A-9641-ED40A3E944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 loop="1">
        <p:snd r:embed="rId1" name="bgmusic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CC6ED-4EDF-4DB8-8093-1B3FC76C4D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  <p:sndAc>
      <p:stSnd loop="1">
        <p:snd r:embed="rId1" name="bgmusic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bin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2122EC3-BB07-4453-AE74-DDE5D96F3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ransition spd="med">
    <p:random/>
    <p:sndAc>
      <p:stSnd loop="1">
        <p:snd r:embed="rId15" name="bgmusic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4" Type="http://schemas.openxmlformats.org/officeDocument/2006/relationships/slide" Target="slide35.xml"/><Relationship Id="rId4" Type="http://schemas.openxmlformats.org/officeDocument/2006/relationships/slide" Target="slide5.xml"/><Relationship Id="rId7" Type="http://schemas.openxmlformats.org/officeDocument/2006/relationships/slide" Target="slide14.xml"/><Relationship Id="rId11" Type="http://schemas.openxmlformats.org/officeDocument/2006/relationships/slide" Target="slide2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6" Type="http://schemas.openxmlformats.org/officeDocument/2006/relationships/slide" Target="slide41.xml"/><Relationship Id="rId8" Type="http://schemas.openxmlformats.org/officeDocument/2006/relationships/slide" Target="slide17.xml"/><Relationship Id="rId13" Type="http://schemas.openxmlformats.org/officeDocument/2006/relationships/slide" Target="slide32.xml"/><Relationship Id="rId10" Type="http://schemas.openxmlformats.org/officeDocument/2006/relationships/slide" Target="slide23.xml"/><Relationship Id="rId5" Type="http://schemas.openxmlformats.org/officeDocument/2006/relationships/slide" Target="slide6.xml"/><Relationship Id="rId15" Type="http://schemas.openxmlformats.org/officeDocument/2006/relationships/slide" Target="slide38.xml"/><Relationship Id="rId12" Type="http://schemas.openxmlformats.org/officeDocument/2006/relationships/slide" Target="slide29.xml"/><Relationship Id="rId17" Type="http://schemas.openxmlformats.org/officeDocument/2006/relationships/slide" Target="slide44.xml"/><Relationship Id="rId19" Type="http://schemas.openxmlformats.org/officeDocument/2006/relationships/image" Target="../media/image2.png"/><Relationship Id="rId2" Type="http://schemas.openxmlformats.org/officeDocument/2006/relationships/audio" Target="../media/audio2.bin"/><Relationship Id="rId9" Type="http://schemas.openxmlformats.org/officeDocument/2006/relationships/slide" Target="slide20.xml"/><Relationship Id="rId3" Type="http://schemas.openxmlformats.org/officeDocument/2006/relationships/slide" Target="slide2.xml"/><Relationship Id="rId18" Type="http://schemas.openxmlformats.org/officeDocument/2006/relationships/slide" Target="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4" Type="http://schemas.openxmlformats.org/officeDocument/2006/relationships/slide" Target="slide6.xml"/><Relationship Id="rId5" Type="http://schemas.openxmlformats.org/officeDocument/2006/relationships/image" Target="../media/image8.wmf"/><Relationship Id="rId7" Type="http://schemas.openxmlformats.org/officeDocument/2006/relationships/slide" Target="slide1.xml"/><Relationship Id="rId1" Type="http://schemas.openxmlformats.org/officeDocument/2006/relationships/audio" Target="../media/audio5.bin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7.jpeg"/><Relationship Id="rId6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4" Type="http://schemas.openxmlformats.org/officeDocument/2006/relationships/audio" Target="../media/audio1.bin"/><Relationship Id="rId5" Type="http://schemas.openxmlformats.org/officeDocument/2006/relationships/slide" Target="slide13.xml"/><Relationship Id="rId7" Type="http://schemas.openxmlformats.org/officeDocument/2006/relationships/image" Target="../media/image3.wmf"/><Relationship Id="rId1" Type="http://schemas.openxmlformats.org/officeDocument/2006/relationships/themeOverride" Target="../theme/themeOverride3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4.xml"/><Relationship Id="rId6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" Target="slide14.xml"/><Relationship Id="rId4" Type="http://schemas.openxmlformats.org/officeDocument/2006/relationships/image" Target="../media/image5.jpeg"/><Relationship Id="rId1" Type="http://schemas.openxmlformats.org/officeDocument/2006/relationships/audio" Target="../media/audio3.bin"/><Relationship Id="rId2" Type="http://schemas.openxmlformats.org/officeDocument/2006/relationships/slideLayout" Target="../slideLayouts/slideLayout12.xml"/><Relationship Id="rId3" Type="http://schemas.openxmlformats.org/officeDocument/2006/relationships/audio" Target="../media/audio4.bin"/><Relationship Id="rId5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4" Type="http://schemas.openxmlformats.org/officeDocument/2006/relationships/slide" Target="slide11.xml"/><Relationship Id="rId5" Type="http://schemas.openxmlformats.org/officeDocument/2006/relationships/image" Target="../media/image8.wmf"/><Relationship Id="rId7" Type="http://schemas.openxmlformats.org/officeDocument/2006/relationships/slide" Target="slide1.xml"/><Relationship Id="rId1" Type="http://schemas.openxmlformats.org/officeDocument/2006/relationships/audio" Target="../media/audio5.bin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7.jpeg"/><Relationship Id="rId6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4" Type="http://schemas.openxmlformats.org/officeDocument/2006/relationships/audio" Target="../media/audio1.bin"/><Relationship Id="rId5" Type="http://schemas.openxmlformats.org/officeDocument/2006/relationships/slide" Target="slide16.xml"/><Relationship Id="rId7" Type="http://schemas.openxmlformats.org/officeDocument/2006/relationships/image" Target="../media/image3.wmf"/><Relationship Id="rId1" Type="http://schemas.openxmlformats.org/officeDocument/2006/relationships/themeOverride" Target="../theme/themeOverride4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5.xml"/><Relationship Id="rId6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" Target="slide17.xml"/><Relationship Id="rId4" Type="http://schemas.openxmlformats.org/officeDocument/2006/relationships/image" Target="../media/image5.jpeg"/><Relationship Id="rId1" Type="http://schemas.openxmlformats.org/officeDocument/2006/relationships/audio" Target="../media/audio3.bin"/><Relationship Id="rId2" Type="http://schemas.openxmlformats.org/officeDocument/2006/relationships/slideLayout" Target="../slideLayouts/slideLayout12.xml"/><Relationship Id="rId3" Type="http://schemas.openxmlformats.org/officeDocument/2006/relationships/audio" Target="../media/audio4.bin"/><Relationship Id="rId5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4" Type="http://schemas.openxmlformats.org/officeDocument/2006/relationships/slide" Target="slide14.xml"/><Relationship Id="rId5" Type="http://schemas.openxmlformats.org/officeDocument/2006/relationships/image" Target="../media/image8.wmf"/><Relationship Id="rId7" Type="http://schemas.openxmlformats.org/officeDocument/2006/relationships/slide" Target="slide1.xml"/><Relationship Id="rId1" Type="http://schemas.openxmlformats.org/officeDocument/2006/relationships/audio" Target="../media/audio5.bin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7.jpeg"/><Relationship Id="rId6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4" Type="http://schemas.openxmlformats.org/officeDocument/2006/relationships/audio" Target="../media/audio1.bin"/><Relationship Id="rId5" Type="http://schemas.openxmlformats.org/officeDocument/2006/relationships/slide" Target="slide18.xml"/><Relationship Id="rId7" Type="http://schemas.openxmlformats.org/officeDocument/2006/relationships/image" Target="../media/image3.wmf"/><Relationship Id="rId1" Type="http://schemas.openxmlformats.org/officeDocument/2006/relationships/themeOverride" Target="../theme/themeOverride5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6.xml"/><Relationship Id="rId6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" Target="slide20.xml"/><Relationship Id="rId4" Type="http://schemas.openxmlformats.org/officeDocument/2006/relationships/image" Target="../media/image5.jpeg"/><Relationship Id="rId1" Type="http://schemas.openxmlformats.org/officeDocument/2006/relationships/audio" Target="../media/audio3.bin"/><Relationship Id="rId2" Type="http://schemas.openxmlformats.org/officeDocument/2006/relationships/slideLayout" Target="../slideLayouts/slideLayout12.xml"/><Relationship Id="rId3" Type="http://schemas.openxmlformats.org/officeDocument/2006/relationships/audio" Target="../media/audio4.bin"/><Relationship Id="rId5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4" Type="http://schemas.openxmlformats.org/officeDocument/2006/relationships/slide" Target="slide17.xml"/><Relationship Id="rId5" Type="http://schemas.openxmlformats.org/officeDocument/2006/relationships/image" Target="../media/image8.wmf"/><Relationship Id="rId7" Type="http://schemas.openxmlformats.org/officeDocument/2006/relationships/slide" Target="slide1.xml"/><Relationship Id="rId1" Type="http://schemas.openxmlformats.org/officeDocument/2006/relationships/audio" Target="../media/audio5.bin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7.jpeg"/><Relationship Id="rId6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" Target="slide4.xml"/><Relationship Id="rId5" Type="http://schemas.openxmlformats.org/officeDocument/2006/relationships/slide" Target="slide3.xml"/><Relationship Id="rId7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audio" Target="../media/audio1.bin"/><Relationship Id="rId6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4" Type="http://schemas.openxmlformats.org/officeDocument/2006/relationships/audio" Target="../media/audio1.bin"/><Relationship Id="rId5" Type="http://schemas.openxmlformats.org/officeDocument/2006/relationships/slide" Target="slide22.xml"/><Relationship Id="rId7" Type="http://schemas.openxmlformats.org/officeDocument/2006/relationships/image" Target="../media/image3.wmf"/><Relationship Id="rId1" Type="http://schemas.openxmlformats.org/officeDocument/2006/relationships/themeOverride" Target="../theme/themeOverride6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7.xml"/><Relationship Id="rId6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7" Type="http://schemas.openxmlformats.org/officeDocument/2006/relationships/image" Target="../media/image9.emf"/><Relationship Id="rId1" Type="http://schemas.openxmlformats.org/officeDocument/2006/relationships/audio" Target="../media/audio3.bin"/><Relationship Id="rId2" Type="http://schemas.openxmlformats.org/officeDocument/2006/relationships/slideLayout" Target="../slideLayouts/slideLayout12.xml"/><Relationship Id="rId3" Type="http://schemas.openxmlformats.org/officeDocument/2006/relationships/audio" Target="../media/audio4.bin"/><Relationship Id="rId6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4" Type="http://schemas.openxmlformats.org/officeDocument/2006/relationships/slide" Target="slide20.xml"/><Relationship Id="rId5" Type="http://schemas.openxmlformats.org/officeDocument/2006/relationships/image" Target="../media/image8.wmf"/><Relationship Id="rId7" Type="http://schemas.openxmlformats.org/officeDocument/2006/relationships/slide" Target="slide1.xml"/><Relationship Id="rId1" Type="http://schemas.openxmlformats.org/officeDocument/2006/relationships/audio" Target="../media/audio5.bin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7.jpeg"/><Relationship Id="rId6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4" Type="http://schemas.openxmlformats.org/officeDocument/2006/relationships/audio" Target="../media/audio1.bin"/><Relationship Id="rId5" Type="http://schemas.openxmlformats.org/officeDocument/2006/relationships/slide" Target="slide25.xml"/><Relationship Id="rId7" Type="http://schemas.openxmlformats.org/officeDocument/2006/relationships/image" Target="../media/image3.wmf"/><Relationship Id="rId1" Type="http://schemas.openxmlformats.org/officeDocument/2006/relationships/themeOverride" Target="../theme/themeOverride7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8.xml"/><Relationship Id="rId6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" Target="slide26.xml"/><Relationship Id="rId4" Type="http://schemas.openxmlformats.org/officeDocument/2006/relationships/image" Target="../media/image5.jpeg"/><Relationship Id="rId1" Type="http://schemas.openxmlformats.org/officeDocument/2006/relationships/audio" Target="../media/audio3.bin"/><Relationship Id="rId2" Type="http://schemas.openxmlformats.org/officeDocument/2006/relationships/slideLayout" Target="../slideLayouts/slideLayout12.xml"/><Relationship Id="rId3" Type="http://schemas.openxmlformats.org/officeDocument/2006/relationships/audio" Target="../media/audio4.bin"/><Relationship Id="rId5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4" Type="http://schemas.openxmlformats.org/officeDocument/2006/relationships/slide" Target="slide23.xml"/><Relationship Id="rId5" Type="http://schemas.openxmlformats.org/officeDocument/2006/relationships/image" Target="../media/image8.wmf"/><Relationship Id="rId7" Type="http://schemas.openxmlformats.org/officeDocument/2006/relationships/slide" Target="slide1.xml"/><Relationship Id="rId1" Type="http://schemas.openxmlformats.org/officeDocument/2006/relationships/audio" Target="../media/audio5.bin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7.jpeg"/><Relationship Id="rId6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4" Type="http://schemas.openxmlformats.org/officeDocument/2006/relationships/audio" Target="../media/audio1.bin"/><Relationship Id="rId5" Type="http://schemas.openxmlformats.org/officeDocument/2006/relationships/slide" Target="slide28.xml"/><Relationship Id="rId7" Type="http://schemas.openxmlformats.org/officeDocument/2006/relationships/image" Target="../media/image3.wmf"/><Relationship Id="rId1" Type="http://schemas.openxmlformats.org/officeDocument/2006/relationships/themeOverride" Target="../theme/themeOverride8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9.xml"/><Relationship Id="rId6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slide" Target="slide29.xml"/><Relationship Id="rId4" Type="http://schemas.openxmlformats.org/officeDocument/2006/relationships/image" Target="../media/image5.jpeg"/><Relationship Id="rId1" Type="http://schemas.openxmlformats.org/officeDocument/2006/relationships/audio" Target="../media/audio3.bin"/><Relationship Id="rId2" Type="http://schemas.openxmlformats.org/officeDocument/2006/relationships/slideLayout" Target="../slideLayouts/slideLayout12.xml"/><Relationship Id="rId3" Type="http://schemas.openxmlformats.org/officeDocument/2006/relationships/audio" Target="../media/audio4.bin"/><Relationship Id="rId5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4" Type="http://schemas.openxmlformats.org/officeDocument/2006/relationships/slide" Target="slide26.xml"/><Relationship Id="rId5" Type="http://schemas.openxmlformats.org/officeDocument/2006/relationships/image" Target="../media/image8.wmf"/><Relationship Id="rId7" Type="http://schemas.openxmlformats.org/officeDocument/2006/relationships/slide" Target="slide1.xml"/><Relationship Id="rId1" Type="http://schemas.openxmlformats.org/officeDocument/2006/relationships/audio" Target="../media/audio5.bin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7.jpeg"/><Relationship Id="rId6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4" Type="http://schemas.openxmlformats.org/officeDocument/2006/relationships/audio" Target="../media/audio1.bin"/><Relationship Id="rId5" Type="http://schemas.openxmlformats.org/officeDocument/2006/relationships/slide" Target="slide30.xml"/><Relationship Id="rId7" Type="http://schemas.openxmlformats.org/officeDocument/2006/relationships/image" Target="../media/image3.wmf"/><Relationship Id="rId1" Type="http://schemas.openxmlformats.org/officeDocument/2006/relationships/themeOverride" Target="../theme/themeOverride9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0.xml"/><Relationship Id="rId6" Type="http://schemas.openxmlformats.org/officeDocument/2006/relationships/slide" Target="slide3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" Target="slide5.xml"/><Relationship Id="rId4" Type="http://schemas.openxmlformats.org/officeDocument/2006/relationships/image" Target="../media/image5.jpeg"/><Relationship Id="rId1" Type="http://schemas.openxmlformats.org/officeDocument/2006/relationships/audio" Target="../media/audio3.bin"/><Relationship Id="rId2" Type="http://schemas.openxmlformats.org/officeDocument/2006/relationships/slideLayout" Target="../slideLayouts/slideLayout12.xml"/><Relationship Id="rId3" Type="http://schemas.openxmlformats.org/officeDocument/2006/relationships/audio" Target="../media/audio4.bin"/><Relationship Id="rId5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slide" Target="slide32.xml"/><Relationship Id="rId4" Type="http://schemas.openxmlformats.org/officeDocument/2006/relationships/image" Target="../media/image5.jpeg"/><Relationship Id="rId1" Type="http://schemas.openxmlformats.org/officeDocument/2006/relationships/audio" Target="../media/audio3.bin"/><Relationship Id="rId2" Type="http://schemas.openxmlformats.org/officeDocument/2006/relationships/slideLayout" Target="../slideLayouts/slideLayout12.xml"/><Relationship Id="rId3" Type="http://schemas.openxmlformats.org/officeDocument/2006/relationships/audio" Target="../media/audio4.bin"/><Relationship Id="rId5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4" Type="http://schemas.openxmlformats.org/officeDocument/2006/relationships/slide" Target="slide29.xml"/><Relationship Id="rId5" Type="http://schemas.openxmlformats.org/officeDocument/2006/relationships/image" Target="../media/image8.wmf"/><Relationship Id="rId7" Type="http://schemas.openxmlformats.org/officeDocument/2006/relationships/slide" Target="slide1.xml"/><Relationship Id="rId1" Type="http://schemas.openxmlformats.org/officeDocument/2006/relationships/audio" Target="../media/audio5.bin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7.jpeg"/><Relationship Id="rId6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4" Type="http://schemas.openxmlformats.org/officeDocument/2006/relationships/audio" Target="../media/audio1.bin"/><Relationship Id="rId5" Type="http://schemas.openxmlformats.org/officeDocument/2006/relationships/slide" Target="slide34.xml"/><Relationship Id="rId7" Type="http://schemas.openxmlformats.org/officeDocument/2006/relationships/image" Target="../media/image3.wmf"/><Relationship Id="rId1" Type="http://schemas.openxmlformats.org/officeDocument/2006/relationships/themeOverride" Target="../theme/themeOverride10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1.xml"/><Relationship Id="rId6" Type="http://schemas.openxmlformats.org/officeDocument/2006/relationships/slide" Target="slide33.xml"/></Relationships>
</file>

<file path=ppt/slides/_rels/slide33.xml.rels><?xml version="1.0" encoding="UTF-8" standalone="yes"?>
<Relationships xmlns="http://schemas.openxmlformats.org/package/2006/relationships"><Relationship Id="rId6" Type="http://schemas.openxmlformats.org/officeDocument/2006/relationships/slide" Target="slide35.xml"/><Relationship Id="rId4" Type="http://schemas.openxmlformats.org/officeDocument/2006/relationships/image" Target="../media/image5.jpeg"/><Relationship Id="rId1" Type="http://schemas.openxmlformats.org/officeDocument/2006/relationships/audio" Target="../media/audio3.bin"/><Relationship Id="rId2" Type="http://schemas.openxmlformats.org/officeDocument/2006/relationships/slideLayout" Target="../slideLayouts/slideLayout12.xml"/><Relationship Id="rId3" Type="http://schemas.openxmlformats.org/officeDocument/2006/relationships/audio" Target="../media/audio4.bin"/><Relationship Id="rId5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4" Type="http://schemas.openxmlformats.org/officeDocument/2006/relationships/slide" Target="slide32.xml"/><Relationship Id="rId5" Type="http://schemas.openxmlformats.org/officeDocument/2006/relationships/image" Target="../media/image8.wmf"/><Relationship Id="rId7" Type="http://schemas.openxmlformats.org/officeDocument/2006/relationships/slide" Target="slide1.xml"/><Relationship Id="rId1" Type="http://schemas.openxmlformats.org/officeDocument/2006/relationships/audio" Target="../media/audio5.bin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7.jpeg"/><Relationship Id="rId6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4" Type="http://schemas.openxmlformats.org/officeDocument/2006/relationships/audio" Target="../media/audio1.bin"/><Relationship Id="rId5" Type="http://schemas.openxmlformats.org/officeDocument/2006/relationships/slide" Target="slide37.xml"/><Relationship Id="rId7" Type="http://schemas.openxmlformats.org/officeDocument/2006/relationships/image" Target="../media/image3.wmf"/><Relationship Id="rId1" Type="http://schemas.openxmlformats.org/officeDocument/2006/relationships/themeOverride" Target="../theme/themeOverride11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2.xml"/><Relationship Id="rId6" Type="http://schemas.openxmlformats.org/officeDocument/2006/relationships/slide" Target="slide36.xml"/></Relationships>
</file>

<file path=ppt/slides/_rels/slide36.xml.rels><?xml version="1.0" encoding="UTF-8" standalone="yes"?>
<Relationships xmlns="http://schemas.openxmlformats.org/package/2006/relationships"><Relationship Id="rId6" Type="http://schemas.openxmlformats.org/officeDocument/2006/relationships/slide" Target="slide38.xml"/><Relationship Id="rId4" Type="http://schemas.openxmlformats.org/officeDocument/2006/relationships/image" Target="../media/image5.jpeg"/><Relationship Id="rId1" Type="http://schemas.openxmlformats.org/officeDocument/2006/relationships/audio" Target="../media/audio3.bin"/><Relationship Id="rId2" Type="http://schemas.openxmlformats.org/officeDocument/2006/relationships/slideLayout" Target="../slideLayouts/slideLayout12.xml"/><Relationship Id="rId3" Type="http://schemas.openxmlformats.org/officeDocument/2006/relationships/audio" Target="../media/audio4.bin"/><Relationship Id="rId5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4" Type="http://schemas.openxmlformats.org/officeDocument/2006/relationships/slide" Target="slide35.xml"/><Relationship Id="rId5" Type="http://schemas.openxmlformats.org/officeDocument/2006/relationships/image" Target="../media/image8.wmf"/><Relationship Id="rId7" Type="http://schemas.openxmlformats.org/officeDocument/2006/relationships/slide" Target="slide1.xml"/><Relationship Id="rId1" Type="http://schemas.openxmlformats.org/officeDocument/2006/relationships/audio" Target="../media/audio5.bin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7.jpeg"/><Relationship Id="rId6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4" Type="http://schemas.openxmlformats.org/officeDocument/2006/relationships/audio" Target="../media/audio1.bin"/><Relationship Id="rId5" Type="http://schemas.openxmlformats.org/officeDocument/2006/relationships/slide" Target="slide40.xml"/><Relationship Id="rId7" Type="http://schemas.openxmlformats.org/officeDocument/2006/relationships/image" Target="../media/image3.wmf"/><Relationship Id="rId1" Type="http://schemas.openxmlformats.org/officeDocument/2006/relationships/themeOverride" Target="../theme/themeOverride12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3.xml"/><Relationship Id="rId6" Type="http://schemas.openxmlformats.org/officeDocument/2006/relationships/slide" Target="slide39.xml"/></Relationships>
</file>

<file path=ppt/slides/_rels/slide39.xml.rels><?xml version="1.0" encoding="UTF-8" standalone="yes"?>
<Relationships xmlns="http://schemas.openxmlformats.org/package/2006/relationships"><Relationship Id="rId6" Type="http://schemas.openxmlformats.org/officeDocument/2006/relationships/slide" Target="slide41.xml"/><Relationship Id="rId4" Type="http://schemas.openxmlformats.org/officeDocument/2006/relationships/image" Target="../media/image5.jpeg"/><Relationship Id="rId1" Type="http://schemas.openxmlformats.org/officeDocument/2006/relationships/audio" Target="../media/audio3.bin"/><Relationship Id="rId2" Type="http://schemas.openxmlformats.org/officeDocument/2006/relationships/slideLayout" Target="../slideLayouts/slideLayout12.xml"/><Relationship Id="rId3" Type="http://schemas.openxmlformats.org/officeDocument/2006/relationships/audio" Target="../media/audio4.bin"/><Relationship Id="rId5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slide" Target="slide2.xml"/><Relationship Id="rId7" Type="http://schemas.openxmlformats.org/officeDocument/2006/relationships/slide" Target="slide1.xml"/><Relationship Id="rId1" Type="http://schemas.openxmlformats.org/officeDocument/2006/relationships/audio" Target="../media/audio5.bin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7.jpeg"/><Relationship Id="rId6" Type="http://schemas.openxmlformats.org/officeDocument/2006/relationships/image" Target="../media/image8.wm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4" Type="http://schemas.openxmlformats.org/officeDocument/2006/relationships/slide" Target="slide38.xml"/><Relationship Id="rId5" Type="http://schemas.openxmlformats.org/officeDocument/2006/relationships/image" Target="../media/image8.wmf"/><Relationship Id="rId7" Type="http://schemas.openxmlformats.org/officeDocument/2006/relationships/slide" Target="slide1.xml"/><Relationship Id="rId1" Type="http://schemas.openxmlformats.org/officeDocument/2006/relationships/audio" Target="../media/audio5.bin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7.jpeg"/><Relationship Id="rId6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4" Type="http://schemas.openxmlformats.org/officeDocument/2006/relationships/audio" Target="../media/audio1.bin"/><Relationship Id="rId5" Type="http://schemas.openxmlformats.org/officeDocument/2006/relationships/slide" Target="slide42.xml"/><Relationship Id="rId7" Type="http://schemas.openxmlformats.org/officeDocument/2006/relationships/image" Target="../media/image3.wmf"/><Relationship Id="rId1" Type="http://schemas.openxmlformats.org/officeDocument/2006/relationships/themeOverride" Target="../theme/themeOverride13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4.xml"/><Relationship Id="rId6" Type="http://schemas.openxmlformats.org/officeDocument/2006/relationships/slide" Target="slide43.xml"/></Relationships>
</file>

<file path=ppt/slides/_rels/slide42.xml.rels><?xml version="1.0" encoding="UTF-8" standalone="yes"?>
<Relationships xmlns="http://schemas.openxmlformats.org/package/2006/relationships"><Relationship Id="rId6" Type="http://schemas.openxmlformats.org/officeDocument/2006/relationships/slide" Target="slide44.xml"/><Relationship Id="rId4" Type="http://schemas.openxmlformats.org/officeDocument/2006/relationships/image" Target="../media/image5.jpeg"/><Relationship Id="rId1" Type="http://schemas.openxmlformats.org/officeDocument/2006/relationships/audio" Target="../media/audio3.bin"/><Relationship Id="rId2" Type="http://schemas.openxmlformats.org/officeDocument/2006/relationships/slideLayout" Target="../slideLayouts/slideLayout12.xml"/><Relationship Id="rId3" Type="http://schemas.openxmlformats.org/officeDocument/2006/relationships/audio" Target="../media/audio4.bin"/><Relationship Id="rId5" Type="http://schemas.openxmlformats.org/officeDocument/2006/relationships/image" Target="../media/image6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4" Type="http://schemas.openxmlformats.org/officeDocument/2006/relationships/slide" Target="slide41.xml"/><Relationship Id="rId5" Type="http://schemas.openxmlformats.org/officeDocument/2006/relationships/image" Target="../media/image8.wmf"/><Relationship Id="rId7" Type="http://schemas.openxmlformats.org/officeDocument/2006/relationships/slide" Target="slide1.xml"/><Relationship Id="rId1" Type="http://schemas.openxmlformats.org/officeDocument/2006/relationships/audio" Target="../media/audio5.bin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7.jpeg"/><Relationship Id="rId6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4" Type="http://schemas.openxmlformats.org/officeDocument/2006/relationships/audio" Target="../media/audio1.bin"/><Relationship Id="rId5" Type="http://schemas.openxmlformats.org/officeDocument/2006/relationships/slide" Target="slide46.xml"/><Relationship Id="rId7" Type="http://schemas.openxmlformats.org/officeDocument/2006/relationships/image" Target="../media/image3.wmf"/><Relationship Id="rId1" Type="http://schemas.openxmlformats.org/officeDocument/2006/relationships/themeOverride" Target="../theme/themeOverride14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5.xml"/><Relationship Id="rId6" Type="http://schemas.openxmlformats.org/officeDocument/2006/relationships/slide" Target="slide45.xml"/></Relationships>
</file>

<file path=ppt/slides/_rels/slide45.xml.rels><?xml version="1.0" encoding="UTF-8" standalone="yes"?>
<Relationships xmlns="http://schemas.openxmlformats.org/package/2006/relationships"><Relationship Id="rId6" Type="http://schemas.openxmlformats.org/officeDocument/2006/relationships/slide" Target="slide47.xml"/><Relationship Id="rId4" Type="http://schemas.openxmlformats.org/officeDocument/2006/relationships/image" Target="../media/image5.jpeg"/><Relationship Id="rId1" Type="http://schemas.openxmlformats.org/officeDocument/2006/relationships/audio" Target="../media/audio3.bin"/><Relationship Id="rId2" Type="http://schemas.openxmlformats.org/officeDocument/2006/relationships/slideLayout" Target="../slideLayouts/slideLayout12.xml"/><Relationship Id="rId3" Type="http://schemas.openxmlformats.org/officeDocument/2006/relationships/audio" Target="../media/audio4.bin"/><Relationship Id="rId5" Type="http://schemas.openxmlformats.org/officeDocument/2006/relationships/image" Target="../media/image6.png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slide" Target="slide44.xml"/><Relationship Id="rId5" Type="http://schemas.openxmlformats.org/officeDocument/2006/relationships/image" Target="../media/image8.wmf"/><Relationship Id="rId7" Type="http://schemas.openxmlformats.org/officeDocument/2006/relationships/image" Target="../media/image2.png"/><Relationship Id="rId1" Type="http://schemas.openxmlformats.org/officeDocument/2006/relationships/audio" Target="../media/audio5.bin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7.jpeg"/><Relationship Id="rId6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6" Type="http://schemas.openxmlformats.org/officeDocument/2006/relationships/image" Target="../media/image2.png"/><Relationship Id="rId4" Type="http://schemas.openxmlformats.org/officeDocument/2006/relationships/image" Target="../media/image6.png"/><Relationship Id="rId1" Type="http://schemas.openxmlformats.org/officeDocument/2006/relationships/audio" Target="file:///C:\Documents%20and%20Settings\Administrator\My%20Documents\Jim\LHS\Millionaire\start-end.wav" TargetMode="External"/><Relationship Id="rId2" Type="http://schemas.openxmlformats.org/officeDocument/2006/relationships/slideLayout" Target="../slideLayouts/slideLayout7.xml"/><Relationship Id="rId3" Type="http://schemas.openxmlformats.org/officeDocument/2006/relationships/audio" Target="../media/audio2.bin"/><Relationship Id="rId5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4" Type="http://schemas.openxmlformats.org/officeDocument/2006/relationships/audio" Target="../media/audio1.bin"/><Relationship Id="rId5" Type="http://schemas.openxmlformats.org/officeDocument/2006/relationships/slide" Target="slide8.xml"/><Relationship Id="rId7" Type="http://schemas.openxmlformats.org/officeDocument/2006/relationships/image" Target="../media/image3.wmf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2.xml"/><Relationship Id="rId6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4" Type="http://schemas.openxmlformats.org/officeDocument/2006/relationships/audio" Target="../media/audio1.bin"/><Relationship Id="rId5" Type="http://schemas.openxmlformats.org/officeDocument/2006/relationships/slide" Target="slide10.xml"/><Relationship Id="rId7" Type="http://schemas.openxmlformats.org/officeDocument/2006/relationships/image" Target="../media/image3.wmf"/><Relationship Id="rId1" Type="http://schemas.openxmlformats.org/officeDocument/2006/relationships/themeOverride" Target="../theme/themeOverride2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3.xml"/><Relationship Id="rId6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" Target="slide6.xml"/><Relationship Id="rId4" Type="http://schemas.openxmlformats.org/officeDocument/2006/relationships/image" Target="../media/image5.jpeg"/><Relationship Id="rId1" Type="http://schemas.openxmlformats.org/officeDocument/2006/relationships/audio" Target="../media/audio3.bin"/><Relationship Id="rId2" Type="http://schemas.openxmlformats.org/officeDocument/2006/relationships/slideLayout" Target="../slideLayouts/slideLayout12.xml"/><Relationship Id="rId3" Type="http://schemas.openxmlformats.org/officeDocument/2006/relationships/audio" Target="../media/audio4.bin"/><Relationship Id="rId5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4" Type="http://schemas.openxmlformats.org/officeDocument/2006/relationships/slide" Target="slide5.xml"/><Relationship Id="rId5" Type="http://schemas.openxmlformats.org/officeDocument/2006/relationships/image" Target="../media/image8.wmf"/><Relationship Id="rId7" Type="http://schemas.openxmlformats.org/officeDocument/2006/relationships/slide" Target="slide1.xml"/><Relationship Id="rId1" Type="http://schemas.openxmlformats.org/officeDocument/2006/relationships/audio" Target="../media/audio5.bin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7.jpeg"/><Relationship Id="rId6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" Target="slide11.xml"/><Relationship Id="rId4" Type="http://schemas.openxmlformats.org/officeDocument/2006/relationships/image" Target="../media/image5.jpeg"/><Relationship Id="rId1" Type="http://schemas.openxmlformats.org/officeDocument/2006/relationships/audio" Target="../media/audio3.bin"/><Relationship Id="rId2" Type="http://schemas.openxmlformats.org/officeDocument/2006/relationships/slideLayout" Target="../slideLayouts/slideLayout12.xml"/><Relationship Id="rId3" Type="http://schemas.openxmlformats.org/officeDocument/2006/relationships/audio" Target="../media/audio4.bin"/><Relationship Id="rId5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3"/>
          <p:cNvSpPr txBox="1">
            <a:spLocks noChangeArrowheads="1"/>
          </p:cNvSpPr>
          <p:nvPr/>
        </p:nvSpPr>
        <p:spPr bwMode="auto">
          <a:xfrm>
            <a:off x="1042988" y="6237288"/>
            <a:ext cx="3457575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2400"/>
          </a:p>
        </p:txBody>
      </p:sp>
      <p:sp>
        <p:nvSpPr>
          <p:cNvPr id="2051" name="Text Box 19"/>
          <p:cNvSpPr txBox="1">
            <a:spLocks noChangeArrowheads="1"/>
          </p:cNvSpPr>
          <p:nvPr/>
        </p:nvSpPr>
        <p:spPr bwMode="auto">
          <a:xfrm>
            <a:off x="5334000" y="6035675"/>
            <a:ext cx="3444875" cy="8223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 dirty="0">
                <a:solidFill>
                  <a:srgbClr val="FF0000"/>
                </a:solidFill>
                <a:latin typeface="Arial" charset="0"/>
                <a:hlinkClick r:id="rId3" action="ppaction://hlinksldjump"/>
              </a:rPr>
              <a:t>1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  <a:hlinkClick r:id="rId4" action="ppaction://hlinksldjump"/>
              </a:rPr>
              <a:t>2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  <a:hlinkClick r:id="rId5" action="ppaction://hlinksldjump"/>
              </a:rPr>
              <a:t>3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  <a:hlinkClick r:id="rId6" action="ppaction://hlinksldjump"/>
              </a:rPr>
              <a:t>4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  <a:hlinkClick r:id="rId7" action="ppaction://hlinksldjump"/>
              </a:rPr>
              <a:t>5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  <a:hlinkClick r:id="rId8" action="ppaction://hlinksldjump"/>
              </a:rPr>
              <a:t>6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  <a:hlinkClick r:id="rId9" action="ppaction://hlinksldjump"/>
              </a:rPr>
              <a:t>7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  <a:hlinkClick r:id="rId10" action="ppaction://hlinksldjump"/>
              </a:rPr>
              <a:t>8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  <a:hlinkClick r:id="rId11" action="ppaction://hlinksldjump"/>
              </a:rPr>
              <a:t>9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  <a:hlinkClick r:id="rId12" action="ppaction://hlinksldjump"/>
              </a:rPr>
              <a:t>10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  <a:hlinkClick r:id="rId13" action="ppaction://hlinksldjump"/>
              </a:rPr>
              <a:t>11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  <a:hlinkClick r:id="rId14" action="ppaction://hlinksldjump"/>
              </a:rPr>
              <a:t>12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  <a:hlinkClick r:id="rId15" action="ppaction://hlinksldjump"/>
              </a:rPr>
              <a:t>13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  <a:hlinkClick r:id="rId16" action="ppaction://hlinksldjump"/>
              </a:rPr>
              <a:t>14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400" b="1" dirty="0">
                <a:solidFill>
                  <a:srgbClr val="FF0000"/>
                </a:solidFill>
                <a:latin typeface="Arial" charset="0"/>
                <a:hlinkClick r:id="rId17" action="ppaction://hlinksldjump"/>
              </a:rPr>
              <a:t>15</a:t>
            </a:r>
            <a:endParaRPr lang="en-GB" sz="2400" dirty="0"/>
          </a:p>
        </p:txBody>
      </p:sp>
      <p:pic>
        <p:nvPicPr>
          <p:cNvPr id="2052" name="Picture 20" descr="Millionaire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55650" y="2276475"/>
            <a:ext cx="30956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 Box 22"/>
          <p:cNvSpPr txBox="1">
            <a:spLocks noChangeArrowheads="1"/>
          </p:cNvSpPr>
          <p:nvPr/>
        </p:nvSpPr>
        <p:spPr bwMode="auto">
          <a:xfrm>
            <a:off x="6804025" y="620713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GB" sz="2000">
              <a:solidFill>
                <a:schemeClr val="bg1"/>
              </a:solidFill>
            </a:endParaRPr>
          </a:p>
        </p:txBody>
      </p:sp>
      <p:graphicFrame>
        <p:nvGraphicFramePr>
          <p:cNvPr id="126093" name="Group 1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64671322"/>
              </p:ext>
            </p:extLst>
          </p:nvPr>
        </p:nvGraphicFramePr>
        <p:xfrm>
          <a:off x="6300788" y="692150"/>
          <a:ext cx="2087562" cy="5039995"/>
        </p:xfrm>
        <a:graphic>
          <a:graphicData uri="http://schemas.openxmlformats.org/drawingml/2006/table">
            <a:tbl>
              <a:tblPr/>
              <a:tblGrid>
                <a:gridCol w="438150"/>
                <a:gridCol w="1649412"/>
              </a:tblGrid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15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$1 Million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  $500,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  $250,000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  $125,000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  $64,000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$32,000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  $16,000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  $8,000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  $4,000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  $2,000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$1,000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  $500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  $300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  $200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</a:rPr>
                        <a:t>  $100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CC"/>
                        </a:gs>
                        <a:gs pos="100000">
                          <a:srgbClr val="3366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random/>
    <p:sndAc>
      <p:stSnd>
        <p:snd r:embed="rId2" name="start-end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53882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5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Oh dear!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3276600"/>
            <a:ext cx="4419600" cy="990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smtClean="0">
                <a:solidFill>
                  <a:schemeClr val="accent1"/>
                </a:solidFill>
                <a:latin typeface="Goudy Stout" pitchFamily="18" charset="0"/>
              </a:rPr>
              <a:t>That’s incorrect…</a:t>
            </a:r>
          </a:p>
        </p:txBody>
      </p:sp>
      <p:pic>
        <p:nvPicPr>
          <p:cNvPr id="11268" name="Picture 4" descr="amsad">
            <a:hlinkClick r:id="rId4" action="ppaction://hlinksldjump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943600" y="2133600"/>
            <a:ext cx="1966913" cy="4114800"/>
          </a:xfrm>
        </p:spPr>
      </p:pic>
      <p:pic>
        <p:nvPicPr>
          <p:cNvPr id="100358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rongansw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468313" y="58769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7" descr="Millionaire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046663"/>
            <a:ext cx="1811338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1" name="wronganswer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035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228600" y="228600"/>
            <a:ext cx="8686800" cy="6400800"/>
          </a:xfrm>
          <a:prstGeom prst="flowChartAlternateProcess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228600" y="3657600"/>
            <a:ext cx="868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2292" name="Group 4"/>
          <p:cNvGrpSpPr>
            <a:grpSpLocks/>
          </p:cNvGrpSpPr>
          <p:nvPr/>
        </p:nvGrpSpPr>
        <p:grpSpPr bwMode="auto">
          <a:xfrm>
            <a:off x="228600" y="3962400"/>
            <a:ext cx="8686800" cy="990600"/>
            <a:chOff x="144" y="2496"/>
            <a:chExt cx="5472" cy="624"/>
          </a:xfrm>
        </p:grpSpPr>
        <p:sp>
          <p:nvSpPr>
            <p:cNvPr id="12327" name="Line 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2328" name="Group 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12332" name="Line 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33" name="AutoShape 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329" name="Group 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12330" name="Line 1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31" name="AutoShape 1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2293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4" name="AutoShape 13"/>
          <p:cNvSpPr>
            <a:spLocks noChangeArrowheads="1"/>
          </p:cNvSpPr>
          <p:nvPr/>
        </p:nvSpPr>
        <p:spPr bwMode="auto">
          <a:xfrm>
            <a:off x="81534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5" name="AutoShape 1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6" name="AutoShape 15"/>
          <p:cNvSpPr>
            <a:spLocks noChangeArrowheads="1"/>
          </p:cNvSpPr>
          <p:nvPr/>
        </p:nvSpPr>
        <p:spPr bwMode="auto">
          <a:xfrm>
            <a:off x="41148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7" name="Text Box 16"/>
          <p:cNvSpPr txBox="1">
            <a:spLocks noChangeArrowheads="1"/>
          </p:cNvSpPr>
          <p:nvPr/>
        </p:nvSpPr>
        <p:spPr bwMode="auto">
          <a:xfrm>
            <a:off x="12954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A:</a:t>
            </a:r>
            <a:endParaRPr lang="en-US" sz="2800">
              <a:latin typeface="Arial" charset="0"/>
            </a:endParaRPr>
          </a:p>
        </p:txBody>
      </p:sp>
      <p:sp>
        <p:nvSpPr>
          <p:cNvPr id="12298" name="Text Box 17"/>
          <p:cNvSpPr txBox="1">
            <a:spLocks noChangeArrowheads="1"/>
          </p:cNvSpPr>
          <p:nvPr/>
        </p:nvSpPr>
        <p:spPr bwMode="auto">
          <a:xfrm>
            <a:off x="53340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B:</a:t>
            </a:r>
            <a:endParaRPr lang="en-US" sz="2800">
              <a:latin typeface="Arial" charset="0"/>
            </a:endParaRPr>
          </a:p>
        </p:txBody>
      </p:sp>
      <p:sp>
        <p:nvSpPr>
          <p:cNvPr id="12299" name="Text Box 18"/>
          <p:cNvSpPr txBox="1">
            <a:spLocks noChangeArrowheads="1"/>
          </p:cNvSpPr>
          <p:nvPr/>
        </p:nvSpPr>
        <p:spPr bwMode="auto">
          <a:xfrm>
            <a:off x="1600200" y="4267200"/>
            <a:ext cx="21336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Counter-shock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12300" name="Text Box 19"/>
          <p:cNvSpPr txBox="1">
            <a:spLocks noChangeArrowheads="1"/>
          </p:cNvSpPr>
          <p:nvPr/>
        </p:nvSpPr>
        <p:spPr bwMode="auto">
          <a:xfrm>
            <a:off x="5715000" y="4267200"/>
            <a:ext cx="2133600" cy="30777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Exhaustion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grpSp>
        <p:nvGrpSpPr>
          <p:cNvPr id="12301" name="Group 20"/>
          <p:cNvGrpSpPr>
            <a:grpSpLocks/>
          </p:cNvGrpSpPr>
          <p:nvPr/>
        </p:nvGrpSpPr>
        <p:grpSpPr bwMode="auto">
          <a:xfrm>
            <a:off x="685800" y="609600"/>
            <a:ext cx="7847013" cy="1163638"/>
            <a:chOff x="432" y="384"/>
            <a:chExt cx="4944" cy="1728"/>
          </a:xfrm>
        </p:grpSpPr>
        <p:sp>
          <p:nvSpPr>
            <p:cNvPr id="12324" name="AutoShape 21"/>
            <p:cNvSpPr>
              <a:spLocks noChangeArrowheads="1"/>
            </p:cNvSpPr>
            <p:nvPr/>
          </p:nvSpPr>
          <p:spPr bwMode="auto">
            <a:xfrm>
              <a:off x="432" y="384"/>
              <a:ext cx="4944" cy="1728"/>
            </a:xfrm>
            <a:prstGeom prst="flowChartAlternateProcess">
              <a:avLst/>
            </a:prstGeom>
            <a:solidFill>
              <a:schemeClr val="tx1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400" dirty="0">
                  <a:solidFill>
                    <a:srgbClr val="C0C0C0"/>
                  </a:solidFill>
                  <a:latin typeface="Arial" charset="0"/>
                </a:rPr>
                <a:t>$</a:t>
              </a:r>
              <a:r>
                <a:rPr lang="en-US" sz="2400" dirty="0" smtClean="0">
                  <a:solidFill>
                    <a:srgbClr val="C0C0C0"/>
                  </a:solidFill>
                  <a:latin typeface="Arial" charset="0"/>
                </a:rPr>
                <a:t>500</a:t>
              </a:r>
              <a:endParaRPr lang="en-US" sz="2400" dirty="0">
                <a:solidFill>
                  <a:srgbClr val="C0C0C0"/>
                </a:solidFill>
                <a:latin typeface="Arial" charset="0"/>
              </a:endParaRPr>
            </a:p>
            <a:p>
              <a:r>
                <a:rPr lang="en-GB" sz="1800" dirty="0" smtClean="0">
                  <a:solidFill>
                    <a:srgbClr val="C0C0C0"/>
                  </a:solidFill>
                  <a:latin typeface="Arial" charset="0"/>
                </a:rPr>
                <a:t>Which of the following is </a:t>
              </a:r>
              <a:r>
                <a:rPr lang="en-GB" sz="1800" b="1" u="sng" dirty="0" smtClean="0">
                  <a:solidFill>
                    <a:srgbClr val="C0C0C0"/>
                  </a:solidFill>
                  <a:latin typeface="Arial" charset="0"/>
                </a:rPr>
                <a:t>not</a:t>
              </a:r>
              <a:r>
                <a:rPr lang="en-GB" sz="1800" dirty="0" smtClean="0">
                  <a:solidFill>
                    <a:srgbClr val="C0C0C0"/>
                  </a:solidFill>
                  <a:latin typeface="Arial" charset="0"/>
                </a:rPr>
                <a:t> one of the </a:t>
              </a:r>
              <a:r>
                <a:rPr lang="en-GB" sz="1800" dirty="0">
                  <a:solidFill>
                    <a:srgbClr val="C0C0C0"/>
                  </a:solidFill>
                  <a:latin typeface="Arial" charset="0"/>
                </a:rPr>
                <a:t>s</a:t>
              </a:r>
              <a:r>
                <a:rPr lang="en-GB" sz="1800" dirty="0" smtClean="0">
                  <a:solidFill>
                    <a:srgbClr val="C0C0C0"/>
                  </a:solidFill>
                  <a:latin typeface="Arial" charset="0"/>
                </a:rPr>
                <a:t>tages of the GAS?</a:t>
              </a:r>
              <a:endParaRPr lang="en-GB" sz="1800" dirty="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12325" name="AutoShape 22"/>
            <p:cNvSpPr>
              <a:spLocks noChangeArrowheads="1"/>
            </p:cNvSpPr>
            <p:nvPr/>
          </p:nvSpPr>
          <p:spPr bwMode="auto">
            <a:xfrm>
              <a:off x="528" y="1152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6" name="AutoShape 23"/>
            <p:cNvSpPr>
              <a:spLocks noChangeArrowheads="1"/>
            </p:cNvSpPr>
            <p:nvPr/>
          </p:nvSpPr>
          <p:spPr bwMode="auto">
            <a:xfrm>
              <a:off x="5088" y="1152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302" name="Group 24"/>
          <p:cNvGrpSpPr>
            <a:grpSpLocks/>
          </p:cNvGrpSpPr>
          <p:nvPr/>
        </p:nvGrpSpPr>
        <p:grpSpPr bwMode="auto">
          <a:xfrm>
            <a:off x="228600" y="5334000"/>
            <a:ext cx="8686800" cy="990600"/>
            <a:chOff x="144" y="2496"/>
            <a:chExt cx="5472" cy="624"/>
          </a:xfrm>
        </p:grpSpPr>
        <p:sp>
          <p:nvSpPr>
            <p:cNvPr id="12317" name="Line 2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2318" name="Group 2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12322" name="Line 2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23" name="AutoShape 2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319" name="Group 2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12320" name="Line 3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21" name="AutoShape 3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2303" name="AutoShape 3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4" name="AutoShape 33"/>
          <p:cNvSpPr>
            <a:spLocks noChangeArrowheads="1"/>
          </p:cNvSpPr>
          <p:nvPr/>
        </p:nvSpPr>
        <p:spPr bwMode="auto">
          <a:xfrm>
            <a:off x="81534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5" name="AutoShape 3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6" name="AutoShape 35"/>
          <p:cNvSpPr>
            <a:spLocks noChangeArrowheads="1"/>
          </p:cNvSpPr>
          <p:nvPr/>
        </p:nvSpPr>
        <p:spPr bwMode="auto">
          <a:xfrm>
            <a:off x="41148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7" name="Text Box 36"/>
          <p:cNvSpPr txBox="1">
            <a:spLocks noChangeArrowheads="1"/>
          </p:cNvSpPr>
          <p:nvPr/>
        </p:nvSpPr>
        <p:spPr bwMode="auto">
          <a:xfrm>
            <a:off x="12954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C:</a:t>
            </a:r>
            <a:endParaRPr lang="en-US" sz="2800">
              <a:latin typeface="Arial" charset="0"/>
            </a:endParaRPr>
          </a:p>
        </p:txBody>
      </p:sp>
      <p:sp>
        <p:nvSpPr>
          <p:cNvPr id="12308" name="Text Box 37"/>
          <p:cNvSpPr txBox="1">
            <a:spLocks noChangeArrowheads="1"/>
          </p:cNvSpPr>
          <p:nvPr/>
        </p:nvSpPr>
        <p:spPr bwMode="auto">
          <a:xfrm>
            <a:off x="53340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D:</a:t>
            </a:r>
            <a:endParaRPr lang="en-US" sz="2800">
              <a:latin typeface="Arial" charset="0"/>
            </a:endParaRPr>
          </a:p>
        </p:txBody>
      </p:sp>
      <p:sp>
        <p:nvSpPr>
          <p:cNvPr id="12309" name="Text Box 38"/>
          <p:cNvSpPr txBox="1">
            <a:spLocks noChangeArrowheads="1"/>
          </p:cNvSpPr>
          <p:nvPr/>
        </p:nvSpPr>
        <p:spPr bwMode="auto">
          <a:xfrm>
            <a:off x="1600200" y="5638800"/>
            <a:ext cx="2133600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Alarm reaction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12310" name="Text Box 39"/>
          <p:cNvSpPr txBox="1">
            <a:spLocks noChangeArrowheads="1"/>
          </p:cNvSpPr>
          <p:nvPr/>
        </p:nvSpPr>
        <p:spPr bwMode="auto">
          <a:xfrm>
            <a:off x="5715000" y="5638800"/>
            <a:ext cx="2133600" cy="3143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Resistance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12311" name="Oval 43"/>
          <p:cNvSpPr>
            <a:spLocks noChangeArrowheads="1"/>
          </p:cNvSpPr>
          <p:nvPr/>
        </p:nvSpPr>
        <p:spPr bwMode="auto">
          <a:xfrm>
            <a:off x="3635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2" name="Oval 44"/>
          <p:cNvSpPr>
            <a:spLocks noChangeArrowheads="1"/>
          </p:cNvSpPr>
          <p:nvPr/>
        </p:nvSpPr>
        <p:spPr bwMode="auto">
          <a:xfrm>
            <a:off x="6084888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3" name="Oval 45"/>
          <p:cNvSpPr>
            <a:spLocks noChangeArrowheads="1"/>
          </p:cNvSpPr>
          <p:nvPr/>
        </p:nvSpPr>
        <p:spPr bwMode="auto">
          <a:xfrm>
            <a:off x="1403350" y="2708275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4" name="Text Box 46"/>
          <p:cNvSpPr txBox="1">
            <a:spLocks noChangeArrowheads="1"/>
          </p:cNvSpPr>
          <p:nvPr/>
        </p:nvSpPr>
        <p:spPr bwMode="auto">
          <a:xfrm>
            <a:off x="1692275" y="2924175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50:50</a:t>
            </a:r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12315" name="Picture 4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4211638" y="2852738"/>
            <a:ext cx="51435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6" name="Picture 48" descr="j02403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25" y="2852738"/>
            <a:ext cx="90963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  <p:sndAc>
      <p:stSnd loop="1">
        <p:snd r:embed="rId4" name="bgmusic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74053" dir="3542175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6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Brilliant</a:t>
            </a:r>
          </a:p>
        </p:txBody>
      </p:sp>
      <p:pic>
        <p:nvPicPr>
          <p:cNvPr id="10138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PPLAUS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7316788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AutoShap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9388" y="6308725"/>
            <a:ext cx="792162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3" name="winlight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1381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53882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5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Sorry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3276600"/>
            <a:ext cx="4419600" cy="990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smtClean="0">
                <a:solidFill>
                  <a:schemeClr val="accent1"/>
                </a:solidFill>
                <a:latin typeface="Goudy Stout" pitchFamily="18" charset="0"/>
              </a:rPr>
              <a:t>That’s incorrect…</a:t>
            </a:r>
          </a:p>
        </p:txBody>
      </p:sp>
      <p:pic>
        <p:nvPicPr>
          <p:cNvPr id="14340" name="Picture 4" descr="amsad">
            <a:hlinkClick r:id="rId4" action="ppaction://hlinksldjump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943600" y="2133600"/>
            <a:ext cx="1966913" cy="4114800"/>
          </a:xfrm>
        </p:spPr>
      </p:pic>
      <p:pic>
        <p:nvPicPr>
          <p:cNvPr id="10240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rongansw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468313" y="59499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Millionaire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02200"/>
            <a:ext cx="195580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1" name="wronganswer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0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228600" y="228600"/>
            <a:ext cx="8686800" cy="6400800"/>
          </a:xfrm>
          <a:prstGeom prst="flowChartAlternateProcess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228600" y="3657600"/>
            <a:ext cx="868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228600" y="3962400"/>
            <a:ext cx="8686800" cy="990600"/>
            <a:chOff x="144" y="2496"/>
            <a:chExt cx="5472" cy="624"/>
          </a:xfrm>
        </p:grpSpPr>
        <p:sp>
          <p:nvSpPr>
            <p:cNvPr id="15399" name="Line 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5400" name="Group 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15404" name="Line 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05" name="AutoShape 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401" name="Group 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15402" name="Line 1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03" name="AutoShape 1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5365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AutoShape 13"/>
          <p:cNvSpPr>
            <a:spLocks noChangeArrowheads="1"/>
          </p:cNvSpPr>
          <p:nvPr/>
        </p:nvSpPr>
        <p:spPr bwMode="auto">
          <a:xfrm>
            <a:off x="81534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AutoShape 15"/>
          <p:cNvSpPr>
            <a:spLocks noChangeArrowheads="1"/>
          </p:cNvSpPr>
          <p:nvPr/>
        </p:nvSpPr>
        <p:spPr bwMode="auto">
          <a:xfrm>
            <a:off x="41148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Text Box 16"/>
          <p:cNvSpPr txBox="1">
            <a:spLocks noChangeArrowheads="1"/>
          </p:cNvSpPr>
          <p:nvPr/>
        </p:nvSpPr>
        <p:spPr bwMode="auto">
          <a:xfrm>
            <a:off x="12954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A:</a:t>
            </a:r>
            <a:endParaRPr lang="en-US" sz="2800">
              <a:latin typeface="Arial" charset="0"/>
            </a:endParaRPr>
          </a:p>
        </p:txBody>
      </p:sp>
      <p:sp>
        <p:nvSpPr>
          <p:cNvPr id="15370" name="Text Box 17"/>
          <p:cNvSpPr txBox="1">
            <a:spLocks noChangeArrowheads="1"/>
          </p:cNvSpPr>
          <p:nvPr/>
        </p:nvSpPr>
        <p:spPr bwMode="auto">
          <a:xfrm>
            <a:off x="53340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B:</a:t>
            </a:r>
            <a:endParaRPr lang="en-US" sz="2800">
              <a:latin typeface="Arial" charset="0"/>
            </a:endParaRPr>
          </a:p>
        </p:txBody>
      </p:sp>
      <p:sp>
        <p:nvSpPr>
          <p:cNvPr id="15371" name="Text Box 18"/>
          <p:cNvSpPr txBox="1">
            <a:spLocks noChangeArrowheads="1"/>
          </p:cNvSpPr>
          <p:nvPr/>
        </p:nvSpPr>
        <p:spPr bwMode="auto">
          <a:xfrm>
            <a:off x="1600200" y="4153570"/>
            <a:ext cx="2133600" cy="8463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Breaking up with your boyfriend/girlfriend</a:t>
            </a:r>
            <a:endParaRPr lang="en-US" sz="1400" b="1" dirty="0" smtClean="0">
              <a:solidFill>
                <a:srgbClr val="C0C0C0"/>
              </a:solidFill>
              <a:latin typeface="Arial" charset="0"/>
            </a:endParaRPr>
          </a:p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 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15372" name="Text Box 19"/>
          <p:cNvSpPr txBox="1">
            <a:spLocks noChangeArrowheads="1"/>
          </p:cNvSpPr>
          <p:nvPr/>
        </p:nvSpPr>
        <p:spPr bwMode="auto">
          <a:xfrm>
            <a:off x="5715000" y="4267200"/>
            <a:ext cx="2133600" cy="52322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Losing a sporting competition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grpSp>
        <p:nvGrpSpPr>
          <p:cNvPr id="15373" name="Group 20"/>
          <p:cNvGrpSpPr>
            <a:grpSpLocks/>
          </p:cNvGrpSpPr>
          <p:nvPr/>
        </p:nvGrpSpPr>
        <p:grpSpPr bwMode="auto">
          <a:xfrm>
            <a:off x="685800" y="609600"/>
            <a:ext cx="7847013" cy="1163638"/>
            <a:chOff x="432" y="384"/>
            <a:chExt cx="4944" cy="1728"/>
          </a:xfrm>
        </p:grpSpPr>
        <p:sp>
          <p:nvSpPr>
            <p:cNvPr id="15396" name="AutoShape 21"/>
            <p:cNvSpPr>
              <a:spLocks noChangeArrowheads="1"/>
            </p:cNvSpPr>
            <p:nvPr/>
          </p:nvSpPr>
          <p:spPr bwMode="auto">
            <a:xfrm>
              <a:off x="432" y="384"/>
              <a:ext cx="4944" cy="1728"/>
            </a:xfrm>
            <a:prstGeom prst="flowChartAlternateProcess">
              <a:avLst/>
            </a:prstGeom>
            <a:solidFill>
              <a:schemeClr val="tx1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400" dirty="0">
                  <a:solidFill>
                    <a:srgbClr val="C0C0C0"/>
                  </a:solidFill>
                  <a:latin typeface="Arial" charset="0"/>
                </a:rPr>
                <a:t>$</a:t>
              </a:r>
              <a:r>
                <a:rPr lang="en-US" sz="2400" dirty="0" smtClean="0">
                  <a:solidFill>
                    <a:srgbClr val="C0C0C0"/>
                  </a:solidFill>
                  <a:latin typeface="Arial" charset="0"/>
                </a:rPr>
                <a:t>1,000</a:t>
              </a:r>
              <a:endParaRPr lang="en-US" sz="2400" dirty="0">
                <a:solidFill>
                  <a:srgbClr val="C0C0C0"/>
                </a:solidFill>
                <a:latin typeface="Arial" charset="0"/>
              </a:endParaRPr>
            </a:p>
            <a:p>
              <a:r>
                <a:rPr lang="en-GB" sz="1800" dirty="0" smtClean="0">
                  <a:solidFill>
                    <a:srgbClr val="C0C0C0"/>
                  </a:solidFill>
                  <a:latin typeface="Arial" charset="0"/>
                </a:rPr>
                <a:t>Which of the following situations is most likely to trigger </a:t>
              </a:r>
              <a:r>
                <a:rPr lang="en-GB" sz="1800" b="1" dirty="0" smtClean="0">
                  <a:solidFill>
                    <a:srgbClr val="C0C0C0"/>
                  </a:solidFill>
                  <a:latin typeface="Arial" charset="0"/>
                </a:rPr>
                <a:t>eustress</a:t>
              </a:r>
              <a:r>
                <a:rPr lang="en-GB" sz="1800" dirty="0" smtClean="0">
                  <a:solidFill>
                    <a:srgbClr val="C0C0C0"/>
                  </a:solidFill>
                  <a:latin typeface="Arial" charset="0"/>
                </a:rPr>
                <a:t>?</a:t>
              </a:r>
              <a:endParaRPr lang="en-US" sz="2400" dirty="0">
                <a:solidFill>
                  <a:srgbClr val="C0C0C0"/>
                </a:solidFill>
                <a:latin typeface="Arial" charset="0"/>
              </a:endParaRPr>
            </a:p>
          </p:txBody>
        </p:sp>
        <p:sp>
          <p:nvSpPr>
            <p:cNvPr id="15397" name="AutoShape 22"/>
            <p:cNvSpPr>
              <a:spLocks noChangeArrowheads="1"/>
            </p:cNvSpPr>
            <p:nvPr/>
          </p:nvSpPr>
          <p:spPr bwMode="auto">
            <a:xfrm>
              <a:off x="540" y="646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98" name="AutoShape 23"/>
            <p:cNvSpPr>
              <a:spLocks noChangeArrowheads="1"/>
            </p:cNvSpPr>
            <p:nvPr/>
          </p:nvSpPr>
          <p:spPr bwMode="auto">
            <a:xfrm>
              <a:off x="5086" y="646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374" name="Group 24"/>
          <p:cNvGrpSpPr>
            <a:grpSpLocks/>
          </p:cNvGrpSpPr>
          <p:nvPr/>
        </p:nvGrpSpPr>
        <p:grpSpPr bwMode="auto">
          <a:xfrm>
            <a:off x="228600" y="5334000"/>
            <a:ext cx="8686800" cy="990600"/>
            <a:chOff x="144" y="2496"/>
            <a:chExt cx="5472" cy="624"/>
          </a:xfrm>
        </p:grpSpPr>
        <p:sp>
          <p:nvSpPr>
            <p:cNvPr id="15389" name="Line 2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5390" name="Group 2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15394" name="Line 2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395" name="AutoShape 2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391" name="Group 2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15392" name="Line 3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393" name="AutoShape 3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5375" name="AutoShape 3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6" name="AutoShape 33"/>
          <p:cNvSpPr>
            <a:spLocks noChangeArrowheads="1"/>
          </p:cNvSpPr>
          <p:nvPr/>
        </p:nvSpPr>
        <p:spPr bwMode="auto">
          <a:xfrm>
            <a:off x="81534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7" name="AutoShape 3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AutoShape 35"/>
          <p:cNvSpPr>
            <a:spLocks noChangeArrowheads="1"/>
          </p:cNvSpPr>
          <p:nvPr/>
        </p:nvSpPr>
        <p:spPr bwMode="auto">
          <a:xfrm>
            <a:off x="41148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9" name="Text Box 36"/>
          <p:cNvSpPr txBox="1">
            <a:spLocks noChangeArrowheads="1"/>
          </p:cNvSpPr>
          <p:nvPr/>
        </p:nvSpPr>
        <p:spPr bwMode="auto">
          <a:xfrm>
            <a:off x="12954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C:</a:t>
            </a:r>
            <a:endParaRPr lang="en-US" sz="2800">
              <a:latin typeface="Arial" charset="0"/>
            </a:endParaRPr>
          </a:p>
        </p:txBody>
      </p:sp>
      <p:sp>
        <p:nvSpPr>
          <p:cNvPr id="15380" name="Text Box 37"/>
          <p:cNvSpPr txBox="1">
            <a:spLocks noChangeArrowheads="1"/>
          </p:cNvSpPr>
          <p:nvPr/>
        </p:nvSpPr>
        <p:spPr bwMode="auto">
          <a:xfrm>
            <a:off x="53340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D:</a:t>
            </a:r>
            <a:endParaRPr lang="en-US" sz="2800">
              <a:latin typeface="Arial" charset="0"/>
            </a:endParaRPr>
          </a:p>
        </p:txBody>
      </p:sp>
      <p:sp>
        <p:nvSpPr>
          <p:cNvPr id="15381" name="Text Box 38"/>
          <p:cNvSpPr txBox="1">
            <a:spLocks noChangeArrowheads="1"/>
          </p:cNvSpPr>
          <p:nvPr/>
        </p:nvSpPr>
        <p:spPr bwMode="auto">
          <a:xfrm>
            <a:off x="1600200" y="5638800"/>
            <a:ext cx="2133600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Having the flu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15382" name="Text Box 39"/>
          <p:cNvSpPr txBox="1">
            <a:spLocks noChangeArrowheads="1"/>
          </p:cNvSpPr>
          <p:nvPr/>
        </p:nvSpPr>
        <p:spPr bwMode="auto">
          <a:xfrm>
            <a:off x="5715000" y="5638800"/>
            <a:ext cx="2133600" cy="30777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Winning </a:t>
            </a:r>
            <a:r>
              <a:rPr lang="en-GB" sz="1400" b="1" dirty="0" err="1" smtClean="0">
                <a:solidFill>
                  <a:srgbClr val="C0C0C0"/>
                </a:solidFill>
                <a:latin typeface="Arial" charset="0"/>
              </a:rPr>
              <a:t>Tattslotto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15383" name="Oval 42"/>
          <p:cNvSpPr>
            <a:spLocks noChangeArrowheads="1"/>
          </p:cNvSpPr>
          <p:nvPr/>
        </p:nvSpPr>
        <p:spPr bwMode="auto">
          <a:xfrm>
            <a:off x="3635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4" name="Oval 43"/>
          <p:cNvSpPr>
            <a:spLocks noChangeArrowheads="1"/>
          </p:cNvSpPr>
          <p:nvPr/>
        </p:nvSpPr>
        <p:spPr bwMode="auto">
          <a:xfrm>
            <a:off x="594042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5" name="Oval 44"/>
          <p:cNvSpPr>
            <a:spLocks noChangeArrowheads="1"/>
          </p:cNvSpPr>
          <p:nvPr/>
        </p:nvSpPr>
        <p:spPr bwMode="auto">
          <a:xfrm>
            <a:off x="1331913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6" name="Text Box 45"/>
          <p:cNvSpPr txBox="1">
            <a:spLocks noChangeArrowheads="1"/>
          </p:cNvSpPr>
          <p:nvPr/>
        </p:nvSpPr>
        <p:spPr bwMode="auto">
          <a:xfrm>
            <a:off x="1619250" y="299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50:50</a:t>
            </a:r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15387" name="Picture 4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4140200" y="2924175"/>
            <a:ext cx="51435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8" name="Picture 47" descr="j02403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25" y="2852738"/>
            <a:ext cx="90963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  <p:sndAc>
      <p:stSnd loop="1">
        <p:snd r:embed="rId4" name="bgmusic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74053" dir="3542175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6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Well done!</a:t>
            </a:r>
          </a:p>
        </p:txBody>
      </p:sp>
      <p:pic>
        <p:nvPicPr>
          <p:cNvPr id="10342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PPLAUS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813" y="7173913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AutoShap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9388" y="6308725"/>
            <a:ext cx="792162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3" name="winlight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3429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53882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5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Unlucky!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3276600"/>
            <a:ext cx="4419600" cy="990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smtClean="0">
                <a:solidFill>
                  <a:schemeClr val="accent1"/>
                </a:solidFill>
                <a:latin typeface="Goudy Stout" pitchFamily="18" charset="0"/>
              </a:rPr>
              <a:t>You should have thought of your experiments!</a:t>
            </a:r>
          </a:p>
        </p:txBody>
      </p:sp>
      <p:pic>
        <p:nvPicPr>
          <p:cNvPr id="17412" name="Picture 4" descr="amsad">
            <a:hlinkClick r:id="rId4" action="ppaction://hlinksldjump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943600" y="2133600"/>
            <a:ext cx="1966913" cy="4114800"/>
          </a:xfrm>
        </p:spPr>
      </p:pic>
      <p:pic>
        <p:nvPicPr>
          <p:cNvPr id="10445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rongansw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96875" y="6021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" descr="Millionaire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02200"/>
            <a:ext cx="195580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1" name="wronganswer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445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>
            <a:off x="228600" y="228600"/>
            <a:ext cx="8686800" cy="6400800"/>
          </a:xfrm>
          <a:prstGeom prst="flowChartAlternateProcess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228600" y="3657600"/>
            <a:ext cx="868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228600" y="3962400"/>
            <a:ext cx="8686800" cy="990600"/>
            <a:chOff x="144" y="2496"/>
            <a:chExt cx="5472" cy="624"/>
          </a:xfrm>
        </p:grpSpPr>
        <p:sp>
          <p:nvSpPr>
            <p:cNvPr id="18471" name="Line 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8472" name="Group 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18476" name="Line 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477" name="AutoShape 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73" name="Group 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18474" name="Line 1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475" name="AutoShape 1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437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AutoShape 13"/>
          <p:cNvSpPr>
            <a:spLocks noChangeArrowheads="1"/>
          </p:cNvSpPr>
          <p:nvPr/>
        </p:nvSpPr>
        <p:spPr bwMode="auto">
          <a:xfrm>
            <a:off x="81534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AutoShape 1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AutoShape 15"/>
          <p:cNvSpPr>
            <a:spLocks noChangeArrowheads="1"/>
          </p:cNvSpPr>
          <p:nvPr/>
        </p:nvSpPr>
        <p:spPr bwMode="auto">
          <a:xfrm>
            <a:off x="41148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Text Box 16"/>
          <p:cNvSpPr txBox="1">
            <a:spLocks noChangeArrowheads="1"/>
          </p:cNvSpPr>
          <p:nvPr/>
        </p:nvSpPr>
        <p:spPr bwMode="auto">
          <a:xfrm>
            <a:off x="12954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A:</a:t>
            </a:r>
            <a:endParaRPr lang="en-US" sz="2800">
              <a:latin typeface="Arial" charset="0"/>
            </a:endParaRPr>
          </a:p>
        </p:txBody>
      </p:sp>
      <p:sp>
        <p:nvSpPr>
          <p:cNvPr id="18442" name="Text Box 17"/>
          <p:cNvSpPr txBox="1">
            <a:spLocks noChangeArrowheads="1"/>
          </p:cNvSpPr>
          <p:nvPr/>
        </p:nvSpPr>
        <p:spPr bwMode="auto">
          <a:xfrm>
            <a:off x="53340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B:</a:t>
            </a:r>
            <a:endParaRPr lang="en-US" sz="2800">
              <a:latin typeface="Arial" charset="0"/>
            </a:endParaRPr>
          </a:p>
        </p:txBody>
      </p:sp>
      <p:grpSp>
        <p:nvGrpSpPr>
          <p:cNvPr id="18445" name="Group 20"/>
          <p:cNvGrpSpPr>
            <a:grpSpLocks/>
          </p:cNvGrpSpPr>
          <p:nvPr/>
        </p:nvGrpSpPr>
        <p:grpSpPr bwMode="auto">
          <a:xfrm>
            <a:off x="685800" y="609600"/>
            <a:ext cx="7847013" cy="1090613"/>
            <a:chOff x="432" y="384"/>
            <a:chExt cx="4944" cy="1728"/>
          </a:xfrm>
        </p:grpSpPr>
        <p:sp>
          <p:nvSpPr>
            <p:cNvPr id="18468" name="AutoShape 21"/>
            <p:cNvSpPr>
              <a:spLocks noChangeArrowheads="1"/>
            </p:cNvSpPr>
            <p:nvPr/>
          </p:nvSpPr>
          <p:spPr bwMode="auto">
            <a:xfrm>
              <a:off x="432" y="384"/>
              <a:ext cx="4944" cy="1728"/>
            </a:xfrm>
            <a:prstGeom prst="flowChartAlternateProcess">
              <a:avLst/>
            </a:prstGeom>
            <a:solidFill>
              <a:schemeClr val="tx1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400" dirty="0">
                  <a:solidFill>
                    <a:srgbClr val="C0C0C0"/>
                  </a:solidFill>
                  <a:latin typeface="Arial" charset="0"/>
                </a:rPr>
                <a:t>$</a:t>
              </a:r>
              <a:r>
                <a:rPr lang="en-US" sz="2400" dirty="0" smtClean="0">
                  <a:solidFill>
                    <a:srgbClr val="C0C0C0"/>
                  </a:solidFill>
                  <a:latin typeface="Arial" charset="0"/>
                </a:rPr>
                <a:t>2,000</a:t>
              </a:r>
              <a:endParaRPr lang="en-US" sz="2400" dirty="0">
                <a:solidFill>
                  <a:srgbClr val="C0C0C0"/>
                </a:solidFill>
                <a:latin typeface="Arial" charset="0"/>
              </a:endParaRPr>
            </a:p>
            <a:p>
              <a:pPr eaLnBrk="1" hangingPunct="1"/>
              <a:r>
                <a:rPr lang="en-GB" sz="1800" dirty="0" smtClean="0">
                  <a:solidFill>
                    <a:schemeClr val="hlink"/>
                  </a:solidFill>
                  <a:latin typeface="Arial" charset="0"/>
                </a:rPr>
                <a:t>Which of these is </a:t>
              </a:r>
              <a:r>
                <a:rPr lang="en-GB" sz="1800" b="1" u="sng" dirty="0" smtClean="0">
                  <a:solidFill>
                    <a:schemeClr val="hlink"/>
                  </a:solidFill>
                  <a:latin typeface="Arial" charset="0"/>
                </a:rPr>
                <a:t>not</a:t>
              </a:r>
              <a:r>
                <a:rPr lang="en-GB" sz="1800" dirty="0" smtClean="0">
                  <a:solidFill>
                    <a:schemeClr val="hlink"/>
                  </a:solidFill>
                  <a:latin typeface="Arial" charset="0"/>
                </a:rPr>
                <a:t> a life event according to Holmes &amp; </a:t>
              </a:r>
              <a:r>
                <a:rPr lang="en-GB" sz="1800" dirty="0" err="1" smtClean="0">
                  <a:solidFill>
                    <a:schemeClr val="hlink"/>
                  </a:solidFill>
                  <a:latin typeface="Arial" charset="0"/>
                </a:rPr>
                <a:t>Rahe’s</a:t>
              </a:r>
              <a:r>
                <a:rPr lang="en-GB" sz="1800" dirty="0" smtClean="0">
                  <a:solidFill>
                    <a:schemeClr val="hlink"/>
                  </a:solidFill>
                  <a:latin typeface="Arial" charset="0"/>
                </a:rPr>
                <a:t> Social </a:t>
              </a:r>
            </a:p>
            <a:p>
              <a:pPr eaLnBrk="1" hangingPunct="1"/>
              <a:r>
                <a:rPr lang="en-GB" sz="1800" dirty="0">
                  <a:solidFill>
                    <a:schemeClr val="hlink"/>
                  </a:solidFill>
                  <a:latin typeface="Arial" charset="0"/>
                </a:rPr>
                <a:t>R</a:t>
              </a:r>
              <a:r>
                <a:rPr lang="en-GB" sz="1800" dirty="0" smtClean="0">
                  <a:solidFill>
                    <a:schemeClr val="hlink"/>
                  </a:solidFill>
                  <a:latin typeface="Arial" charset="0"/>
                </a:rPr>
                <a:t>eadjustment  </a:t>
              </a:r>
              <a:r>
                <a:rPr lang="en-GB" sz="1800" dirty="0">
                  <a:solidFill>
                    <a:schemeClr val="hlink"/>
                  </a:solidFill>
                  <a:latin typeface="Arial" charset="0"/>
                </a:rPr>
                <a:t>R</a:t>
              </a:r>
              <a:r>
                <a:rPr lang="en-GB" sz="1800" dirty="0" smtClean="0">
                  <a:solidFill>
                    <a:schemeClr val="hlink"/>
                  </a:solidFill>
                  <a:latin typeface="Arial" charset="0"/>
                </a:rPr>
                <a:t>ating </a:t>
              </a:r>
              <a:r>
                <a:rPr lang="en-GB" sz="1800" dirty="0">
                  <a:solidFill>
                    <a:schemeClr val="hlink"/>
                  </a:solidFill>
                  <a:latin typeface="Arial" charset="0"/>
                </a:rPr>
                <a:t>S</a:t>
              </a:r>
              <a:r>
                <a:rPr lang="en-GB" sz="1800" dirty="0" smtClean="0">
                  <a:solidFill>
                    <a:schemeClr val="hlink"/>
                  </a:solidFill>
                  <a:latin typeface="Arial" charset="0"/>
                </a:rPr>
                <a:t>cale (SRRS)?</a:t>
              </a:r>
              <a:endParaRPr lang="en-US" sz="1800" dirty="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18469" name="AutoShape 22"/>
            <p:cNvSpPr>
              <a:spLocks noChangeArrowheads="1"/>
            </p:cNvSpPr>
            <p:nvPr/>
          </p:nvSpPr>
          <p:spPr bwMode="auto">
            <a:xfrm>
              <a:off x="540" y="663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0" name="AutoShape 23"/>
            <p:cNvSpPr>
              <a:spLocks noChangeArrowheads="1"/>
            </p:cNvSpPr>
            <p:nvPr/>
          </p:nvSpPr>
          <p:spPr bwMode="auto">
            <a:xfrm>
              <a:off x="5086" y="663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8446" name="Group 24"/>
          <p:cNvGrpSpPr>
            <a:grpSpLocks/>
          </p:cNvGrpSpPr>
          <p:nvPr/>
        </p:nvGrpSpPr>
        <p:grpSpPr bwMode="auto">
          <a:xfrm>
            <a:off x="228600" y="5334000"/>
            <a:ext cx="8686800" cy="990600"/>
            <a:chOff x="144" y="2496"/>
            <a:chExt cx="5472" cy="624"/>
          </a:xfrm>
        </p:grpSpPr>
        <p:sp>
          <p:nvSpPr>
            <p:cNvPr id="18461" name="Line 2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8462" name="Group 2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18466" name="Line 2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467" name="AutoShape 2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63" name="Group 2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18464" name="Line 3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465" name="AutoShape 3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447" name="AutoShape 3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8" name="AutoShape 33"/>
          <p:cNvSpPr>
            <a:spLocks noChangeArrowheads="1"/>
          </p:cNvSpPr>
          <p:nvPr/>
        </p:nvSpPr>
        <p:spPr bwMode="auto">
          <a:xfrm>
            <a:off x="81534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9" name="AutoShape 3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0" name="AutoShape 35"/>
          <p:cNvSpPr>
            <a:spLocks noChangeArrowheads="1"/>
          </p:cNvSpPr>
          <p:nvPr/>
        </p:nvSpPr>
        <p:spPr bwMode="auto">
          <a:xfrm>
            <a:off x="41148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1" name="Text Box 36"/>
          <p:cNvSpPr txBox="1">
            <a:spLocks noChangeArrowheads="1"/>
          </p:cNvSpPr>
          <p:nvPr/>
        </p:nvSpPr>
        <p:spPr bwMode="auto">
          <a:xfrm>
            <a:off x="12954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C:</a:t>
            </a:r>
            <a:endParaRPr lang="en-US" sz="2800">
              <a:latin typeface="Arial" charset="0"/>
            </a:endParaRPr>
          </a:p>
        </p:txBody>
      </p:sp>
      <p:sp>
        <p:nvSpPr>
          <p:cNvPr id="18452" name="Text Box 37"/>
          <p:cNvSpPr txBox="1">
            <a:spLocks noChangeArrowheads="1"/>
          </p:cNvSpPr>
          <p:nvPr/>
        </p:nvSpPr>
        <p:spPr bwMode="auto">
          <a:xfrm>
            <a:off x="53340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D:</a:t>
            </a:r>
            <a:endParaRPr lang="en-US" sz="2800">
              <a:latin typeface="Arial" charset="0"/>
            </a:endParaRPr>
          </a:p>
        </p:txBody>
      </p:sp>
      <p:sp>
        <p:nvSpPr>
          <p:cNvPr id="18453" name="Text Box 38"/>
          <p:cNvSpPr txBox="1">
            <a:spLocks noChangeArrowheads="1"/>
          </p:cNvSpPr>
          <p:nvPr/>
        </p:nvSpPr>
        <p:spPr bwMode="auto">
          <a:xfrm>
            <a:off x="1714480" y="4286256"/>
            <a:ext cx="21336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chemeClr val="bg1"/>
                </a:solidFill>
                <a:latin typeface="Arial" charset="0"/>
              </a:rPr>
              <a:t>Trouble with in-laws</a:t>
            </a:r>
            <a:endParaRPr lang="en-US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454" name="Text Box 39"/>
          <p:cNvSpPr txBox="1">
            <a:spLocks noChangeArrowheads="1"/>
          </p:cNvSpPr>
          <p:nvPr/>
        </p:nvSpPr>
        <p:spPr bwMode="auto">
          <a:xfrm>
            <a:off x="5786446" y="5643578"/>
            <a:ext cx="2133600" cy="33855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chemeClr val="bg1"/>
                </a:solidFill>
                <a:latin typeface="Arial" charset="0"/>
              </a:rPr>
              <a:t>Retirement</a:t>
            </a:r>
            <a:endParaRPr lang="en-US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455" name="Oval 42"/>
          <p:cNvSpPr>
            <a:spLocks noChangeArrowheads="1"/>
          </p:cNvSpPr>
          <p:nvPr/>
        </p:nvSpPr>
        <p:spPr bwMode="auto">
          <a:xfrm>
            <a:off x="3635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6" name="Oval 43"/>
          <p:cNvSpPr>
            <a:spLocks noChangeArrowheads="1"/>
          </p:cNvSpPr>
          <p:nvPr/>
        </p:nvSpPr>
        <p:spPr bwMode="auto">
          <a:xfrm>
            <a:off x="5795963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7" name="Oval 44"/>
          <p:cNvSpPr>
            <a:spLocks noChangeArrowheads="1"/>
          </p:cNvSpPr>
          <p:nvPr/>
        </p:nvSpPr>
        <p:spPr bwMode="auto">
          <a:xfrm>
            <a:off x="1547813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8" name="Text Box 45"/>
          <p:cNvSpPr txBox="1">
            <a:spLocks noChangeArrowheads="1"/>
          </p:cNvSpPr>
          <p:nvPr/>
        </p:nvSpPr>
        <p:spPr bwMode="auto">
          <a:xfrm>
            <a:off x="1835150" y="299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50:50</a:t>
            </a:r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18459" name="Picture 4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4211638" y="2924175"/>
            <a:ext cx="51435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0" name="Picture 47" descr="j02403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325" y="2852738"/>
            <a:ext cx="90963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3" name="Text Box 18"/>
          <p:cNvSpPr txBox="1">
            <a:spLocks noChangeArrowheads="1"/>
          </p:cNvSpPr>
          <p:nvPr/>
        </p:nvSpPr>
        <p:spPr bwMode="auto">
          <a:xfrm>
            <a:off x="5715008" y="4286256"/>
            <a:ext cx="21336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chemeClr val="bg1"/>
                </a:solidFill>
                <a:latin typeface="Arial" charset="0"/>
              </a:rPr>
              <a:t>Illness of loved one</a:t>
            </a:r>
            <a:endParaRPr lang="en-US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444" name="Text Box 19"/>
          <p:cNvSpPr txBox="1">
            <a:spLocks noChangeArrowheads="1"/>
          </p:cNvSpPr>
          <p:nvPr/>
        </p:nvSpPr>
        <p:spPr bwMode="auto">
          <a:xfrm>
            <a:off x="1643042" y="5715016"/>
            <a:ext cx="2133600" cy="33855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chemeClr val="bg1"/>
                </a:solidFill>
                <a:latin typeface="Arial" charset="0"/>
              </a:rPr>
              <a:t>Christmas </a:t>
            </a:r>
            <a:endParaRPr lang="en-US" b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  <p:sndAc>
      <p:stSnd loop="1">
        <p:snd r:embed="rId4" name="bgmusic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74053" dir="3542175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6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Super!</a:t>
            </a:r>
          </a:p>
        </p:txBody>
      </p:sp>
      <p:pic>
        <p:nvPicPr>
          <p:cNvPr id="105477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PPLAUS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0" y="7173913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AutoShap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9388" y="6308725"/>
            <a:ext cx="792162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3" name="winlight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547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53882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5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Oh no!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3276600"/>
            <a:ext cx="4419600" cy="990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smtClean="0">
                <a:solidFill>
                  <a:schemeClr val="accent1"/>
                </a:solidFill>
                <a:latin typeface="Goudy Stout" pitchFamily="18" charset="0"/>
              </a:rPr>
              <a:t>That’s incorrect!…</a:t>
            </a:r>
          </a:p>
        </p:txBody>
      </p:sp>
      <p:pic>
        <p:nvPicPr>
          <p:cNvPr id="20484" name="Picture 4" descr="amsad">
            <a:hlinkClick r:id="rId4" action="ppaction://hlinksldjump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943600" y="2133600"/>
            <a:ext cx="1966913" cy="4114800"/>
          </a:xfrm>
        </p:spPr>
      </p:pic>
      <p:pic>
        <p:nvPicPr>
          <p:cNvPr id="10650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rongansw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468313" y="56610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8" descr="Millionaire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73638"/>
            <a:ext cx="1884363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1" name="wronganswer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650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250825" y="0"/>
            <a:ext cx="8686800" cy="6400800"/>
          </a:xfrm>
          <a:prstGeom prst="flowChartAlternateProcess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228600" y="3657600"/>
            <a:ext cx="868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179388" y="3933825"/>
            <a:ext cx="8686800" cy="990600"/>
            <a:chOff x="144" y="2496"/>
            <a:chExt cx="5472" cy="624"/>
          </a:xfrm>
        </p:grpSpPr>
        <p:sp>
          <p:nvSpPr>
            <p:cNvPr id="3111" name="Line 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112" name="Group 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3116" name="Line 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17" name="AutoShape 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113" name="Group 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3114" name="Line 1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15" name="AutoShape 1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077" name="AutoShape 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2400"/>
          </a:p>
        </p:txBody>
      </p:sp>
      <p:sp>
        <p:nvSpPr>
          <p:cNvPr id="3078" name="AutoShape 14"/>
          <p:cNvSpPr>
            <a:spLocks noChangeArrowheads="1"/>
          </p:cNvSpPr>
          <p:nvPr/>
        </p:nvSpPr>
        <p:spPr bwMode="auto">
          <a:xfrm>
            <a:off x="81534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1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17"/>
          <p:cNvSpPr>
            <a:spLocks noChangeArrowheads="1"/>
          </p:cNvSpPr>
          <p:nvPr/>
        </p:nvSpPr>
        <p:spPr bwMode="auto">
          <a:xfrm>
            <a:off x="41148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Text Box 18"/>
          <p:cNvSpPr txBox="1">
            <a:spLocks noChangeArrowheads="1"/>
          </p:cNvSpPr>
          <p:nvPr/>
        </p:nvSpPr>
        <p:spPr bwMode="auto">
          <a:xfrm>
            <a:off x="12954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A:</a:t>
            </a:r>
            <a:endParaRPr lang="en-US" sz="2800">
              <a:latin typeface="Arial" charset="0"/>
            </a:endParaRPr>
          </a:p>
        </p:txBody>
      </p:sp>
      <p:sp>
        <p:nvSpPr>
          <p:cNvPr id="3082" name="Text Box 19"/>
          <p:cNvSpPr txBox="1">
            <a:spLocks noChangeArrowheads="1"/>
          </p:cNvSpPr>
          <p:nvPr/>
        </p:nvSpPr>
        <p:spPr bwMode="auto">
          <a:xfrm>
            <a:off x="53340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B:</a:t>
            </a:r>
            <a:endParaRPr lang="en-US" sz="2800">
              <a:latin typeface="Arial" charset="0"/>
            </a:endParaRPr>
          </a:p>
        </p:txBody>
      </p:sp>
      <p:sp>
        <p:nvSpPr>
          <p:cNvPr id="3083" name="Text Box 20"/>
          <p:cNvSpPr txBox="1">
            <a:spLocks noChangeArrowheads="1"/>
          </p:cNvSpPr>
          <p:nvPr/>
        </p:nvSpPr>
        <p:spPr bwMode="auto">
          <a:xfrm>
            <a:off x="1585784" y="4109904"/>
            <a:ext cx="1819275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chemeClr val="bg1"/>
                </a:solidFill>
              </a:rPr>
              <a:t>Genetically Alleviated Stress</a:t>
            </a:r>
            <a:r>
              <a:rPr lang="en-GB" b="1" dirty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084" name="Text Box 21"/>
          <p:cNvSpPr txBox="1">
            <a:spLocks noChangeArrowheads="1"/>
          </p:cNvSpPr>
          <p:nvPr/>
        </p:nvSpPr>
        <p:spPr bwMode="auto">
          <a:xfrm>
            <a:off x="5715000" y="4138325"/>
            <a:ext cx="2133600" cy="5847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chemeClr val="bg1"/>
                </a:solidFill>
              </a:rPr>
              <a:t>Growth Adjustment of Stress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3085" name="Group 22"/>
          <p:cNvGrpSpPr>
            <a:grpSpLocks/>
          </p:cNvGrpSpPr>
          <p:nvPr/>
        </p:nvGrpSpPr>
        <p:grpSpPr bwMode="auto">
          <a:xfrm>
            <a:off x="1000125" y="476250"/>
            <a:ext cx="7643813" cy="1657350"/>
            <a:chOff x="432" y="384"/>
            <a:chExt cx="4944" cy="1728"/>
          </a:xfrm>
        </p:grpSpPr>
        <p:sp>
          <p:nvSpPr>
            <p:cNvPr id="3108" name="AutoShape 23"/>
            <p:cNvSpPr>
              <a:spLocks noChangeArrowheads="1"/>
            </p:cNvSpPr>
            <p:nvPr/>
          </p:nvSpPr>
          <p:spPr bwMode="auto">
            <a:xfrm>
              <a:off x="432" y="384"/>
              <a:ext cx="4944" cy="1728"/>
            </a:xfrm>
            <a:prstGeom prst="flowChartAlternateProcess">
              <a:avLst/>
            </a:prstGeom>
            <a:solidFill>
              <a:schemeClr val="tx1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400" dirty="0" smtClean="0">
                  <a:solidFill>
                    <a:srgbClr val="C0C0C0"/>
                  </a:solidFill>
                  <a:latin typeface="Arial" charset="0"/>
                </a:rPr>
                <a:t>$</a:t>
              </a:r>
              <a:r>
                <a:rPr lang="en-US" sz="2400" dirty="0">
                  <a:solidFill>
                    <a:srgbClr val="C0C0C0"/>
                  </a:solidFill>
                  <a:latin typeface="Arial" charset="0"/>
                </a:rPr>
                <a:t>1</a:t>
              </a:r>
              <a:r>
                <a:rPr lang="en-US" sz="2400" dirty="0" smtClean="0">
                  <a:solidFill>
                    <a:srgbClr val="C0C0C0"/>
                  </a:solidFill>
                  <a:latin typeface="Arial" charset="0"/>
                </a:rPr>
                <a:t>00</a:t>
              </a:r>
              <a:endParaRPr lang="en-US" sz="2400" dirty="0">
                <a:solidFill>
                  <a:srgbClr val="C0C0C0"/>
                </a:solidFill>
                <a:latin typeface="Arial" charset="0"/>
              </a:endParaRPr>
            </a:p>
            <a:p>
              <a:r>
                <a:rPr lang="en-US" sz="2400" dirty="0">
                  <a:solidFill>
                    <a:srgbClr val="C0C0C0"/>
                  </a:solidFill>
                </a:rPr>
                <a:t> </a:t>
              </a:r>
              <a:r>
                <a:rPr lang="en-GB" sz="2000" b="1" dirty="0" smtClean="0">
                  <a:solidFill>
                    <a:schemeClr val="hlink"/>
                  </a:solidFill>
                  <a:latin typeface="Arial" charset="0"/>
                  <a:cs typeface="Arial" charset="0"/>
                </a:rPr>
                <a:t>GAS is an acronym for which of the following?</a:t>
              </a:r>
              <a:r>
                <a:rPr lang="en-US" sz="2000" b="1" dirty="0" smtClean="0">
                  <a:solidFill>
                    <a:srgbClr val="C0C0C0"/>
                  </a:solidFill>
                  <a:latin typeface="Arial" charset="0"/>
                  <a:cs typeface="Arial" charset="0"/>
                </a:rPr>
                <a:t> </a:t>
              </a:r>
              <a:endParaRPr lang="en-US" sz="2000" b="1" dirty="0">
                <a:solidFill>
                  <a:srgbClr val="C0C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09" name="AutoShape 24"/>
            <p:cNvSpPr>
              <a:spLocks noChangeArrowheads="1"/>
            </p:cNvSpPr>
            <p:nvPr/>
          </p:nvSpPr>
          <p:spPr bwMode="auto">
            <a:xfrm>
              <a:off x="504" y="707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0" name="AutoShape 25"/>
            <p:cNvSpPr>
              <a:spLocks noChangeArrowheads="1"/>
            </p:cNvSpPr>
            <p:nvPr/>
          </p:nvSpPr>
          <p:spPr bwMode="auto">
            <a:xfrm>
              <a:off x="5036" y="707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6" name="Group 26"/>
          <p:cNvGrpSpPr>
            <a:grpSpLocks/>
          </p:cNvGrpSpPr>
          <p:nvPr/>
        </p:nvGrpSpPr>
        <p:grpSpPr bwMode="auto">
          <a:xfrm>
            <a:off x="250825" y="5300663"/>
            <a:ext cx="8686800" cy="990600"/>
            <a:chOff x="144" y="2496"/>
            <a:chExt cx="5472" cy="624"/>
          </a:xfrm>
        </p:grpSpPr>
        <p:sp>
          <p:nvSpPr>
            <p:cNvPr id="3101" name="Line 27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102" name="Group 28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3106" name="Line 29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07" name="AutoShape 30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103" name="Group 31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3104" name="Line 32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05" name="AutoShape 33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087" name="AutoShape 3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800"/>
          </a:p>
        </p:txBody>
      </p:sp>
      <p:sp>
        <p:nvSpPr>
          <p:cNvPr id="3088" name="AutoShape 36"/>
          <p:cNvSpPr>
            <a:spLocks noChangeArrowheads="1"/>
          </p:cNvSpPr>
          <p:nvPr/>
        </p:nvSpPr>
        <p:spPr bwMode="auto">
          <a:xfrm>
            <a:off x="81534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9" name="AutoShape 3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0" name="AutoShape 39"/>
          <p:cNvSpPr>
            <a:spLocks noChangeArrowheads="1"/>
          </p:cNvSpPr>
          <p:nvPr/>
        </p:nvSpPr>
        <p:spPr bwMode="auto">
          <a:xfrm>
            <a:off x="41148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1" name="Text Box 40"/>
          <p:cNvSpPr txBox="1">
            <a:spLocks noChangeArrowheads="1"/>
          </p:cNvSpPr>
          <p:nvPr/>
        </p:nvSpPr>
        <p:spPr bwMode="auto">
          <a:xfrm>
            <a:off x="12954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C:</a:t>
            </a:r>
            <a:endParaRPr lang="en-US" sz="2800">
              <a:latin typeface="Arial" charset="0"/>
            </a:endParaRPr>
          </a:p>
        </p:txBody>
      </p:sp>
      <p:sp>
        <p:nvSpPr>
          <p:cNvPr id="3092" name="Text Box 41"/>
          <p:cNvSpPr txBox="1">
            <a:spLocks noChangeArrowheads="1"/>
          </p:cNvSpPr>
          <p:nvPr/>
        </p:nvSpPr>
        <p:spPr bwMode="auto">
          <a:xfrm>
            <a:off x="53340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D:</a:t>
            </a:r>
            <a:endParaRPr lang="en-US" sz="2800">
              <a:latin typeface="Arial" charset="0"/>
            </a:endParaRPr>
          </a:p>
        </p:txBody>
      </p:sp>
      <p:sp>
        <p:nvSpPr>
          <p:cNvPr id="3093" name="Text Box 42"/>
          <p:cNvSpPr txBox="1">
            <a:spLocks noChangeArrowheads="1"/>
          </p:cNvSpPr>
          <p:nvPr/>
        </p:nvSpPr>
        <p:spPr bwMode="auto">
          <a:xfrm>
            <a:off x="1585784" y="5528975"/>
            <a:ext cx="2133600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chemeClr val="bg1"/>
                </a:solidFill>
              </a:rPr>
              <a:t>General Acceleration Syndrome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094" name="Text Box 43"/>
          <p:cNvSpPr txBox="1">
            <a:spLocks noChangeArrowheads="1"/>
          </p:cNvSpPr>
          <p:nvPr/>
        </p:nvSpPr>
        <p:spPr bwMode="auto">
          <a:xfrm>
            <a:off x="5668877" y="5528974"/>
            <a:ext cx="2133600" cy="5847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chemeClr val="bg1"/>
                </a:solidFill>
              </a:rPr>
              <a:t>General Adaptation Syndrome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095" name="Oval 56"/>
          <p:cNvSpPr>
            <a:spLocks noChangeArrowheads="1"/>
          </p:cNvSpPr>
          <p:nvPr/>
        </p:nvSpPr>
        <p:spPr bwMode="auto">
          <a:xfrm>
            <a:off x="1187450" y="2852738"/>
            <a:ext cx="1657350" cy="792162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6" name="Oval 57"/>
          <p:cNvSpPr>
            <a:spLocks noChangeArrowheads="1"/>
          </p:cNvSpPr>
          <p:nvPr/>
        </p:nvSpPr>
        <p:spPr bwMode="auto">
          <a:xfrm>
            <a:off x="3635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7" name="Oval 58"/>
          <p:cNvSpPr>
            <a:spLocks noChangeArrowheads="1"/>
          </p:cNvSpPr>
          <p:nvPr/>
        </p:nvSpPr>
        <p:spPr bwMode="auto">
          <a:xfrm>
            <a:off x="6084888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8" name="Text Box 59"/>
          <p:cNvSpPr txBox="1">
            <a:spLocks noChangeArrowheads="1"/>
          </p:cNvSpPr>
          <p:nvPr/>
        </p:nvSpPr>
        <p:spPr bwMode="auto">
          <a:xfrm>
            <a:off x="1476375" y="299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50:50</a:t>
            </a:r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3099" name="Picture 6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4211638" y="2924175"/>
            <a:ext cx="51435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0" name="Picture 61" descr="j024034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25" y="2852738"/>
            <a:ext cx="90963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 loop="1">
        <p:snd r:embed="rId3" name="bgmusic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265906" y="457200"/>
            <a:ext cx="8686800" cy="6400800"/>
          </a:xfrm>
          <a:prstGeom prst="flowChartAlternateProcess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>
            <a:off x="228600" y="3657600"/>
            <a:ext cx="868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228600" y="3962400"/>
            <a:ext cx="8686800" cy="990600"/>
            <a:chOff x="144" y="2496"/>
            <a:chExt cx="5472" cy="624"/>
          </a:xfrm>
        </p:grpSpPr>
        <p:sp>
          <p:nvSpPr>
            <p:cNvPr id="21543" name="Line 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1544" name="Group 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21548" name="Line 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49" name="AutoShape 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545" name="Group 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21546" name="Line 1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47" name="AutoShape 1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1509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AutoShape 13"/>
          <p:cNvSpPr>
            <a:spLocks noChangeArrowheads="1"/>
          </p:cNvSpPr>
          <p:nvPr/>
        </p:nvSpPr>
        <p:spPr bwMode="auto">
          <a:xfrm>
            <a:off x="81534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AutoShape 15"/>
          <p:cNvSpPr>
            <a:spLocks noChangeArrowheads="1"/>
          </p:cNvSpPr>
          <p:nvPr/>
        </p:nvSpPr>
        <p:spPr bwMode="auto">
          <a:xfrm>
            <a:off x="41148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Text Box 16"/>
          <p:cNvSpPr txBox="1">
            <a:spLocks noChangeArrowheads="1"/>
          </p:cNvSpPr>
          <p:nvPr/>
        </p:nvSpPr>
        <p:spPr bwMode="auto">
          <a:xfrm>
            <a:off x="12954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A:</a:t>
            </a:r>
            <a:endParaRPr lang="en-US" sz="2800">
              <a:latin typeface="Arial" charset="0"/>
            </a:endParaRPr>
          </a:p>
        </p:txBody>
      </p:sp>
      <p:sp>
        <p:nvSpPr>
          <p:cNvPr id="21514" name="Text Box 17"/>
          <p:cNvSpPr txBox="1">
            <a:spLocks noChangeArrowheads="1"/>
          </p:cNvSpPr>
          <p:nvPr/>
        </p:nvSpPr>
        <p:spPr bwMode="auto">
          <a:xfrm>
            <a:off x="53340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B:</a:t>
            </a:r>
            <a:endParaRPr lang="en-US" sz="2800">
              <a:latin typeface="Arial" charset="0"/>
            </a:endParaRPr>
          </a:p>
        </p:txBody>
      </p:sp>
      <p:sp>
        <p:nvSpPr>
          <p:cNvPr id="21515" name="Text Box 18"/>
          <p:cNvSpPr txBox="1">
            <a:spLocks noChangeArrowheads="1"/>
          </p:cNvSpPr>
          <p:nvPr/>
        </p:nvSpPr>
        <p:spPr bwMode="auto">
          <a:xfrm>
            <a:off x="1582180" y="4105831"/>
            <a:ext cx="2133600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Evaluating the situation from different perspectives  </a:t>
            </a:r>
            <a:endParaRPr lang="en-GB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21516" name="Text Box 19"/>
          <p:cNvSpPr txBox="1">
            <a:spLocks noChangeArrowheads="1"/>
          </p:cNvSpPr>
          <p:nvPr/>
        </p:nvSpPr>
        <p:spPr bwMode="auto">
          <a:xfrm>
            <a:off x="5682573" y="4080431"/>
            <a:ext cx="2133600" cy="73866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Evaluating the significance of the situation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grpSp>
        <p:nvGrpSpPr>
          <p:cNvPr id="21517" name="Group 20"/>
          <p:cNvGrpSpPr>
            <a:grpSpLocks/>
          </p:cNvGrpSpPr>
          <p:nvPr/>
        </p:nvGrpSpPr>
        <p:grpSpPr bwMode="auto">
          <a:xfrm>
            <a:off x="685800" y="609600"/>
            <a:ext cx="7847013" cy="1019175"/>
            <a:chOff x="432" y="384"/>
            <a:chExt cx="4944" cy="1728"/>
          </a:xfrm>
        </p:grpSpPr>
        <p:sp>
          <p:nvSpPr>
            <p:cNvPr id="21540" name="AutoShape 21"/>
            <p:cNvSpPr>
              <a:spLocks noChangeArrowheads="1"/>
            </p:cNvSpPr>
            <p:nvPr/>
          </p:nvSpPr>
          <p:spPr bwMode="auto">
            <a:xfrm>
              <a:off x="432" y="384"/>
              <a:ext cx="4944" cy="1728"/>
            </a:xfrm>
            <a:prstGeom prst="flowChartAlternateProcess">
              <a:avLst/>
            </a:prstGeom>
            <a:solidFill>
              <a:schemeClr val="tx1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400" dirty="0">
                  <a:solidFill>
                    <a:srgbClr val="C0C0C0"/>
                  </a:solidFill>
                  <a:latin typeface="Arial" charset="0"/>
                </a:rPr>
                <a:t>$</a:t>
              </a:r>
              <a:r>
                <a:rPr lang="en-US" sz="2400" dirty="0" smtClean="0">
                  <a:solidFill>
                    <a:srgbClr val="C0C0C0"/>
                  </a:solidFill>
                  <a:latin typeface="Arial" charset="0"/>
                </a:rPr>
                <a:t>4,000</a:t>
              </a:r>
              <a:endParaRPr lang="en-US" sz="2400" dirty="0">
                <a:solidFill>
                  <a:srgbClr val="C0C0C0"/>
                </a:solidFill>
                <a:latin typeface="Arial" charset="0"/>
              </a:endParaRPr>
            </a:p>
            <a:p>
              <a:r>
                <a:rPr lang="en-GB" sz="1800" b="1" dirty="0" smtClean="0">
                  <a:solidFill>
                    <a:schemeClr val="hlink"/>
                  </a:solidFill>
                  <a:latin typeface="Arial" charset="0"/>
                </a:rPr>
                <a:t>According to Lazarus &amp; </a:t>
              </a:r>
              <a:r>
                <a:rPr lang="en-GB" sz="1800" b="1" dirty="0" err="1" smtClean="0">
                  <a:solidFill>
                    <a:schemeClr val="hlink"/>
                  </a:solidFill>
                  <a:latin typeface="Arial" charset="0"/>
                </a:rPr>
                <a:t>Folkman</a:t>
              </a:r>
              <a:r>
                <a:rPr lang="en-GB" sz="1800" b="1" dirty="0" smtClean="0">
                  <a:solidFill>
                    <a:schemeClr val="hlink"/>
                  </a:solidFill>
                  <a:latin typeface="Arial" charset="0"/>
                </a:rPr>
                <a:t> , what does secondary </a:t>
              </a:r>
            </a:p>
            <a:p>
              <a:r>
                <a:rPr lang="en-GB" sz="1800" b="1" dirty="0" smtClean="0">
                  <a:solidFill>
                    <a:schemeClr val="hlink"/>
                  </a:solidFill>
                  <a:latin typeface="Arial" charset="0"/>
                </a:rPr>
                <a:t>appraisal </a:t>
              </a:r>
              <a:r>
                <a:rPr lang="en-GB" sz="1800" b="1" dirty="0">
                  <a:solidFill>
                    <a:schemeClr val="hlink"/>
                  </a:solidFill>
                  <a:latin typeface="Arial" charset="0"/>
                </a:rPr>
                <a:t> </a:t>
              </a:r>
              <a:r>
                <a:rPr lang="en-GB" sz="1800" b="1" dirty="0" smtClean="0">
                  <a:solidFill>
                    <a:schemeClr val="hlink"/>
                  </a:solidFill>
                  <a:latin typeface="Arial" charset="0"/>
                </a:rPr>
                <a:t>involve? </a:t>
              </a:r>
              <a:endParaRPr lang="en-US" sz="1800" b="1" dirty="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21541" name="AutoShape 22"/>
            <p:cNvSpPr>
              <a:spLocks noChangeArrowheads="1"/>
            </p:cNvSpPr>
            <p:nvPr/>
          </p:nvSpPr>
          <p:spPr bwMode="auto">
            <a:xfrm>
              <a:off x="495" y="683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2" name="AutoShape 23"/>
            <p:cNvSpPr>
              <a:spLocks noChangeArrowheads="1"/>
            </p:cNvSpPr>
            <p:nvPr/>
          </p:nvSpPr>
          <p:spPr bwMode="auto">
            <a:xfrm>
              <a:off x="5041" y="804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518" name="Group 24"/>
          <p:cNvGrpSpPr>
            <a:grpSpLocks/>
          </p:cNvGrpSpPr>
          <p:nvPr/>
        </p:nvGrpSpPr>
        <p:grpSpPr bwMode="auto">
          <a:xfrm>
            <a:off x="228600" y="5334000"/>
            <a:ext cx="8686800" cy="990600"/>
            <a:chOff x="144" y="2496"/>
            <a:chExt cx="5472" cy="624"/>
          </a:xfrm>
        </p:grpSpPr>
        <p:sp>
          <p:nvSpPr>
            <p:cNvPr id="21533" name="Line 2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1534" name="Group 2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21538" name="Line 2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39" name="AutoShape 2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535" name="Group 2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21536" name="Line 3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37" name="AutoShape 3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1519" name="AutoShape 3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0" name="AutoShape 33"/>
          <p:cNvSpPr>
            <a:spLocks noChangeArrowheads="1"/>
          </p:cNvSpPr>
          <p:nvPr/>
        </p:nvSpPr>
        <p:spPr bwMode="auto">
          <a:xfrm>
            <a:off x="81534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1" name="AutoShape 3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2" name="AutoShape 35"/>
          <p:cNvSpPr>
            <a:spLocks noChangeArrowheads="1"/>
          </p:cNvSpPr>
          <p:nvPr/>
        </p:nvSpPr>
        <p:spPr bwMode="auto">
          <a:xfrm>
            <a:off x="41148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3" name="Text Box 36"/>
          <p:cNvSpPr txBox="1">
            <a:spLocks noChangeArrowheads="1"/>
          </p:cNvSpPr>
          <p:nvPr/>
        </p:nvSpPr>
        <p:spPr bwMode="auto">
          <a:xfrm>
            <a:off x="12954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C:</a:t>
            </a:r>
            <a:endParaRPr lang="en-US" sz="2800">
              <a:latin typeface="Arial" charset="0"/>
            </a:endParaRPr>
          </a:p>
        </p:txBody>
      </p:sp>
      <p:sp>
        <p:nvSpPr>
          <p:cNvPr id="21524" name="Text Box 37"/>
          <p:cNvSpPr txBox="1">
            <a:spLocks noChangeArrowheads="1"/>
          </p:cNvSpPr>
          <p:nvPr/>
        </p:nvSpPr>
        <p:spPr bwMode="auto">
          <a:xfrm>
            <a:off x="53340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D:</a:t>
            </a:r>
            <a:endParaRPr lang="en-US" sz="2800">
              <a:latin typeface="Arial" charset="0"/>
            </a:endParaRPr>
          </a:p>
        </p:txBody>
      </p:sp>
      <p:sp>
        <p:nvSpPr>
          <p:cNvPr id="21525" name="Text Box 38"/>
          <p:cNvSpPr txBox="1">
            <a:spLocks noChangeArrowheads="1"/>
          </p:cNvSpPr>
          <p:nvPr/>
        </p:nvSpPr>
        <p:spPr bwMode="auto">
          <a:xfrm>
            <a:off x="1582180" y="5344309"/>
            <a:ext cx="2133600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Evaluating what we can do to change the cause or source of the problem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21526" name="Text Box 39"/>
          <p:cNvSpPr txBox="1">
            <a:spLocks noChangeArrowheads="1"/>
          </p:cNvSpPr>
          <p:nvPr/>
        </p:nvSpPr>
        <p:spPr bwMode="auto">
          <a:xfrm>
            <a:off x="5682573" y="5467905"/>
            <a:ext cx="2133600" cy="73866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 dirty="0" smtClean="0">
                <a:solidFill>
                  <a:srgbClr val="C0C0C0"/>
                </a:solidFill>
                <a:latin typeface="Arial" charset="0"/>
              </a:rPr>
              <a:t>Evaluating our coping options and resources available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21527" name="Oval 42"/>
          <p:cNvSpPr>
            <a:spLocks noChangeArrowheads="1"/>
          </p:cNvSpPr>
          <p:nvPr/>
        </p:nvSpPr>
        <p:spPr bwMode="auto">
          <a:xfrm>
            <a:off x="3635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8" name="Oval 43"/>
          <p:cNvSpPr>
            <a:spLocks noChangeArrowheads="1"/>
          </p:cNvSpPr>
          <p:nvPr/>
        </p:nvSpPr>
        <p:spPr bwMode="auto">
          <a:xfrm>
            <a:off x="5867400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9" name="Oval 44"/>
          <p:cNvSpPr>
            <a:spLocks noChangeArrowheads="1"/>
          </p:cNvSpPr>
          <p:nvPr/>
        </p:nvSpPr>
        <p:spPr bwMode="auto">
          <a:xfrm>
            <a:off x="1476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0" name="Text Box 45"/>
          <p:cNvSpPr txBox="1">
            <a:spLocks noChangeArrowheads="1"/>
          </p:cNvSpPr>
          <p:nvPr/>
        </p:nvSpPr>
        <p:spPr bwMode="auto">
          <a:xfrm>
            <a:off x="1692275" y="299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50:50</a:t>
            </a:r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21531" name="Picture 4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4211638" y="2852738"/>
            <a:ext cx="51435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2" name="Picture 47" descr="j02403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7763" y="2852738"/>
            <a:ext cx="909637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  <p:sndAc>
      <p:stSnd loop="1">
        <p:snd r:embed="rId4" name="bgmusic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74053" dir="3542175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6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Very good!</a:t>
            </a:r>
          </a:p>
        </p:txBody>
      </p:sp>
      <p:pic>
        <p:nvPicPr>
          <p:cNvPr id="10752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PPLAUS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684213" y="5805488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0" descr="button">
            <a:hlinkClick r:id="rId6" action="ppaction://hlinksldjump"/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250825" y="6237288"/>
            <a:ext cx="842963" cy="411162"/>
          </a:xfrm>
        </p:spPr>
      </p:pic>
    </p:spTree>
  </p:cSld>
  <p:clrMapOvr>
    <a:masterClrMapping/>
  </p:clrMapOvr>
  <p:transition spd="med">
    <p:random/>
    <p:sndAc>
      <p:stSnd>
        <p:snd r:embed="rId3" name="winlight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752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53882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54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Incorrect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3276600"/>
            <a:ext cx="4419600" cy="990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GB" sz="2400" smtClean="0">
                <a:solidFill>
                  <a:schemeClr val="bg1"/>
                </a:solidFill>
                <a:latin typeface="Goudy Stout" pitchFamily="18" charset="0"/>
              </a:rPr>
              <a:t>So near and yet so far!</a:t>
            </a:r>
          </a:p>
        </p:txBody>
      </p:sp>
      <p:pic>
        <p:nvPicPr>
          <p:cNvPr id="23556" name="Picture 4" descr="amsad">
            <a:hlinkClick r:id="rId4" action="ppaction://hlinksldjump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943600" y="2133600"/>
            <a:ext cx="1966913" cy="4114800"/>
          </a:xfrm>
        </p:spPr>
      </p:pic>
      <p:pic>
        <p:nvPicPr>
          <p:cNvPr id="10855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rongansw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468313" y="57340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 descr="Millionaire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02200"/>
            <a:ext cx="195580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1" name="wronganswer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8550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>
            <a:off x="228600" y="228600"/>
            <a:ext cx="8686800" cy="6400800"/>
          </a:xfrm>
          <a:prstGeom prst="flowChartAlternateProcess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228600" y="3657600"/>
            <a:ext cx="868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4580" name="Group 4"/>
          <p:cNvGrpSpPr>
            <a:grpSpLocks/>
          </p:cNvGrpSpPr>
          <p:nvPr/>
        </p:nvGrpSpPr>
        <p:grpSpPr bwMode="auto">
          <a:xfrm>
            <a:off x="250825" y="3933825"/>
            <a:ext cx="8686800" cy="990600"/>
            <a:chOff x="144" y="2496"/>
            <a:chExt cx="5472" cy="624"/>
          </a:xfrm>
        </p:grpSpPr>
        <p:sp>
          <p:nvSpPr>
            <p:cNvPr id="24615" name="Line 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4616" name="Group 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24620" name="Line 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621" name="AutoShape 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617" name="Group 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24618" name="Line 1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619" name="AutoShape 1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4581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AutoShape 13"/>
          <p:cNvSpPr>
            <a:spLocks noChangeArrowheads="1"/>
          </p:cNvSpPr>
          <p:nvPr/>
        </p:nvSpPr>
        <p:spPr bwMode="auto">
          <a:xfrm>
            <a:off x="81534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AutoShape 15"/>
          <p:cNvSpPr>
            <a:spLocks noChangeArrowheads="1"/>
          </p:cNvSpPr>
          <p:nvPr/>
        </p:nvSpPr>
        <p:spPr bwMode="auto">
          <a:xfrm>
            <a:off x="41148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Text Box 16"/>
          <p:cNvSpPr txBox="1">
            <a:spLocks noChangeArrowheads="1"/>
          </p:cNvSpPr>
          <p:nvPr/>
        </p:nvSpPr>
        <p:spPr bwMode="auto">
          <a:xfrm>
            <a:off x="12954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A:</a:t>
            </a:r>
            <a:endParaRPr lang="en-US" sz="2800">
              <a:latin typeface="Arial" charset="0"/>
            </a:endParaRPr>
          </a:p>
        </p:txBody>
      </p:sp>
      <p:sp>
        <p:nvSpPr>
          <p:cNvPr id="24586" name="Text Box 17"/>
          <p:cNvSpPr txBox="1">
            <a:spLocks noChangeArrowheads="1"/>
          </p:cNvSpPr>
          <p:nvPr/>
        </p:nvSpPr>
        <p:spPr bwMode="auto">
          <a:xfrm>
            <a:off x="53340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>
                <a:solidFill>
                  <a:srgbClr val="FF9933"/>
                </a:solidFill>
                <a:latin typeface="Arial Black" pitchFamily="34" charset="0"/>
              </a:rPr>
              <a:t>B:</a:t>
            </a:r>
            <a:endParaRPr lang="en-US" sz="2800" dirty="0">
              <a:latin typeface="Arial" charset="0"/>
            </a:endParaRPr>
          </a:p>
        </p:txBody>
      </p:sp>
      <p:sp>
        <p:nvSpPr>
          <p:cNvPr id="24587" name="Text Box 18"/>
          <p:cNvSpPr txBox="1">
            <a:spLocks noChangeArrowheads="1"/>
          </p:cNvSpPr>
          <p:nvPr/>
        </p:nvSpPr>
        <p:spPr bwMode="auto">
          <a:xfrm>
            <a:off x="1600200" y="4157990"/>
            <a:ext cx="2133600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 dirty="0" smtClean="0">
                <a:solidFill>
                  <a:schemeClr val="hlink"/>
                </a:solidFill>
                <a:latin typeface="Arial" charset="0"/>
              </a:rPr>
              <a:t>Pretending the problem is not really happening</a:t>
            </a:r>
            <a:endParaRPr lang="en-US" sz="1400" b="1" dirty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24588" name="Text Box 19"/>
          <p:cNvSpPr txBox="1">
            <a:spLocks noChangeArrowheads="1"/>
          </p:cNvSpPr>
          <p:nvPr/>
        </p:nvSpPr>
        <p:spPr bwMode="auto">
          <a:xfrm>
            <a:off x="5651500" y="4260056"/>
            <a:ext cx="2133600" cy="30777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 dirty="0" smtClean="0">
                <a:solidFill>
                  <a:schemeClr val="hlink"/>
                </a:solidFill>
                <a:latin typeface="Arial" charset="0"/>
              </a:rPr>
              <a:t>Going to the gym</a:t>
            </a:r>
            <a:endParaRPr lang="en-US" sz="1400" b="1" dirty="0">
              <a:solidFill>
                <a:schemeClr val="hlink"/>
              </a:solidFill>
              <a:latin typeface="Arial" charset="0"/>
            </a:endParaRPr>
          </a:p>
        </p:txBody>
      </p:sp>
      <p:grpSp>
        <p:nvGrpSpPr>
          <p:cNvPr id="24589" name="Group 20"/>
          <p:cNvGrpSpPr>
            <a:grpSpLocks/>
          </p:cNvGrpSpPr>
          <p:nvPr/>
        </p:nvGrpSpPr>
        <p:grpSpPr bwMode="auto">
          <a:xfrm>
            <a:off x="684213" y="620713"/>
            <a:ext cx="7848600" cy="1295400"/>
            <a:chOff x="432" y="384"/>
            <a:chExt cx="4944" cy="1728"/>
          </a:xfrm>
        </p:grpSpPr>
        <p:sp>
          <p:nvSpPr>
            <p:cNvPr id="24612" name="AutoShape 21"/>
            <p:cNvSpPr>
              <a:spLocks noChangeArrowheads="1"/>
            </p:cNvSpPr>
            <p:nvPr/>
          </p:nvSpPr>
          <p:spPr bwMode="auto">
            <a:xfrm>
              <a:off x="432" y="384"/>
              <a:ext cx="4944" cy="1728"/>
            </a:xfrm>
            <a:prstGeom prst="flowChartAlternateProcess">
              <a:avLst/>
            </a:prstGeom>
            <a:solidFill>
              <a:schemeClr val="tx1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400" dirty="0">
                  <a:solidFill>
                    <a:srgbClr val="C0C0C0"/>
                  </a:solidFill>
                  <a:latin typeface="Arial" charset="0"/>
                </a:rPr>
                <a:t>$</a:t>
              </a:r>
              <a:r>
                <a:rPr lang="en-US" sz="2400" dirty="0" smtClean="0">
                  <a:solidFill>
                    <a:srgbClr val="C0C0C0"/>
                  </a:solidFill>
                  <a:latin typeface="Arial" charset="0"/>
                </a:rPr>
                <a:t>8,000</a:t>
              </a:r>
              <a:endParaRPr lang="en-US" sz="2400" dirty="0">
                <a:solidFill>
                  <a:srgbClr val="C0C0C0"/>
                </a:solidFill>
                <a:latin typeface="Arial" charset="0"/>
              </a:endParaRPr>
            </a:p>
            <a:p>
              <a:pPr eaLnBrk="1" hangingPunct="1"/>
              <a:r>
                <a:rPr lang="en-GB" sz="2400" dirty="0" smtClean="0">
                  <a:solidFill>
                    <a:schemeClr val="hlink"/>
                  </a:solidFill>
                  <a:latin typeface="Arial" charset="0"/>
                </a:rPr>
                <a:t>Which of these is an example of problem-focused coping?</a:t>
              </a:r>
              <a:endParaRPr lang="en-US" sz="2400" dirty="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24613" name="AutoShape 22"/>
            <p:cNvSpPr>
              <a:spLocks noChangeArrowheads="1"/>
            </p:cNvSpPr>
            <p:nvPr/>
          </p:nvSpPr>
          <p:spPr bwMode="auto">
            <a:xfrm>
              <a:off x="541" y="604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4" name="AutoShape 23"/>
            <p:cNvSpPr>
              <a:spLocks noChangeArrowheads="1"/>
            </p:cNvSpPr>
            <p:nvPr/>
          </p:nvSpPr>
          <p:spPr bwMode="auto">
            <a:xfrm>
              <a:off x="5086" y="604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590" name="Group 24"/>
          <p:cNvGrpSpPr>
            <a:grpSpLocks/>
          </p:cNvGrpSpPr>
          <p:nvPr/>
        </p:nvGrpSpPr>
        <p:grpSpPr bwMode="auto">
          <a:xfrm>
            <a:off x="228600" y="5334000"/>
            <a:ext cx="8686800" cy="990600"/>
            <a:chOff x="144" y="2496"/>
            <a:chExt cx="5472" cy="624"/>
          </a:xfrm>
        </p:grpSpPr>
        <p:sp>
          <p:nvSpPr>
            <p:cNvPr id="24605" name="Line 2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4606" name="Group 2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24610" name="Line 2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611" name="AutoShape 2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607" name="Group 2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24608" name="Line 3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609" name="AutoShape 3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4591" name="AutoShape 3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2" name="AutoShape 33"/>
          <p:cNvSpPr>
            <a:spLocks noChangeArrowheads="1"/>
          </p:cNvSpPr>
          <p:nvPr/>
        </p:nvSpPr>
        <p:spPr bwMode="auto">
          <a:xfrm>
            <a:off x="81534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3" name="AutoShape 3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4" name="AutoShape 35"/>
          <p:cNvSpPr>
            <a:spLocks noChangeArrowheads="1"/>
          </p:cNvSpPr>
          <p:nvPr/>
        </p:nvSpPr>
        <p:spPr bwMode="auto">
          <a:xfrm>
            <a:off x="41148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5" name="Text Box 36"/>
          <p:cNvSpPr txBox="1">
            <a:spLocks noChangeArrowheads="1"/>
          </p:cNvSpPr>
          <p:nvPr/>
        </p:nvSpPr>
        <p:spPr bwMode="auto">
          <a:xfrm>
            <a:off x="12954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C:</a:t>
            </a:r>
            <a:endParaRPr lang="en-US" sz="2800">
              <a:latin typeface="Arial" charset="0"/>
            </a:endParaRPr>
          </a:p>
        </p:txBody>
      </p:sp>
      <p:sp>
        <p:nvSpPr>
          <p:cNvPr id="24596" name="Text Box 37"/>
          <p:cNvSpPr txBox="1">
            <a:spLocks noChangeArrowheads="1"/>
          </p:cNvSpPr>
          <p:nvPr/>
        </p:nvSpPr>
        <p:spPr bwMode="auto">
          <a:xfrm>
            <a:off x="53340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D:</a:t>
            </a:r>
            <a:endParaRPr lang="en-US" sz="2800">
              <a:latin typeface="Arial" charset="0"/>
            </a:endParaRPr>
          </a:p>
        </p:txBody>
      </p:sp>
      <p:sp>
        <p:nvSpPr>
          <p:cNvPr id="24597" name="Text Box 38"/>
          <p:cNvSpPr txBox="1">
            <a:spLocks noChangeArrowheads="1"/>
          </p:cNvSpPr>
          <p:nvPr/>
        </p:nvSpPr>
        <p:spPr bwMode="auto">
          <a:xfrm>
            <a:off x="1600200" y="5638800"/>
            <a:ext cx="2395538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chemeClr val="hlink"/>
                </a:solidFill>
                <a:latin typeface="Arial" charset="0"/>
              </a:rPr>
              <a:t>Gather new information</a:t>
            </a:r>
            <a:endParaRPr lang="en-US" sz="1400" b="1" dirty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24598" name="Text Box 39"/>
          <p:cNvSpPr txBox="1">
            <a:spLocks noChangeArrowheads="1"/>
          </p:cNvSpPr>
          <p:nvPr/>
        </p:nvSpPr>
        <p:spPr bwMode="auto">
          <a:xfrm>
            <a:off x="5651500" y="5589588"/>
            <a:ext cx="2232025" cy="3143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chemeClr val="hlink"/>
                </a:solidFill>
                <a:latin typeface="Arial" charset="0"/>
              </a:rPr>
              <a:t>Playing your X-Box </a:t>
            </a:r>
            <a:endParaRPr lang="en-US" sz="1400" b="1" dirty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24599" name="Oval 42"/>
          <p:cNvSpPr>
            <a:spLocks noChangeArrowheads="1"/>
          </p:cNvSpPr>
          <p:nvPr/>
        </p:nvSpPr>
        <p:spPr bwMode="auto">
          <a:xfrm>
            <a:off x="3635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0" name="Oval 43"/>
          <p:cNvSpPr>
            <a:spLocks noChangeArrowheads="1"/>
          </p:cNvSpPr>
          <p:nvPr/>
        </p:nvSpPr>
        <p:spPr bwMode="auto">
          <a:xfrm>
            <a:off x="5867400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1" name="Oval 44"/>
          <p:cNvSpPr>
            <a:spLocks noChangeArrowheads="1"/>
          </p:cNvSpPr>
          <p:nvPr/>
        </p:nvSpPr>
        <p:spPr bwMode="auto">
          <a:xfrm>
            <a:off x="1547813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2" name="Text Box 45"/>
          <p:cNvSpPr txBox="1">
            <a:spLocks noChangeArrowheads="1"/>
          </p:cNvSpPr>
          <p:nvPr/>
        </p:nvSpPr>
        <p:spPr bwMode="auto">
          <a:xfrm>
            <a:off x="1835150" y="299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50:50</a:t>
            </a:r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24603" name="Picture 4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4211638" y="2924175"/>
            <a:ext cx="51435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4" name="Picture 47" descr="j02403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7763" y="2852738"/>
            <a:ext cx="909637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  <p:sndAc>
      <p:stSnd loop="1">
        <p:snd r:embed="rId4" name="bgmusic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74053" dir="3542175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6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Very good!</a:t>
            </a:r>
          </a:p>
        </p:txBody>
      </p:sp>
      <p:pic>
        <p:nvPicPr>
          <p:cNvPr id="109573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PPLAUS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0" y="7316788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AutoShap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9388" y="6308725"/>
            <a:ext cx="792162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3" name="winlight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957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53882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5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Sorry!</a:t>
            </a:r>
            <a:endParaRPr lang="en-US" smtClean="0">
              <a:latin typeface="Goudy Stout" pitchFamily="18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3276600"/>
            <a:ext cx="4419600" cy="990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smtClean="0">
                <a:solidFill>
                  <a:schemeClr val="accent1"/>
                </a:solidFill>
                <a:latin typeface="Goudy Stout" pitchFamily="18" charset="0"/>
              </a:rPr>
              <a:t>That’s incorrect…</a:t>
            </a:r>
          </a:p>
        </p:txBody>
      </p:sp>
      <p:pic>
        <p:nvPicPr>
          <p:cNvPr id="26628" name="Picture 4" descr="amsad">
            <a:hlinkClick r:id="rId4" action="ppaction://hlinksldjump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943600" y="2133600"/>
            <a:ext cx="1966913" cy="4114800"/>
          </a:xfrm>
        </p:spPr>
      </p:pic>
      <p:pic>
        <p:nvPicPr>
          <p:cNvPr id="110599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rongansw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468313" y="56610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8" descr="Millionaire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02200"/>
            <a:ext cx="195580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1" name="wronganswer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0599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ChangeArrowheads="1"/>
          </p:cNvSpPr>
          <p:nvPr/>
        </p:nvSpPr>
        <p:spPr bwMode="auto">
          <a:xfrm>
            <a:off x="228600" y="228600"/>
            <a:ext cx="8736013" cy="6400800"/>
          </a:xfrm>
          <a:prstGeom prst="flowChartAlternateProcess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Line 3"/>
          <p:cNvSpPr>
            <a:spLocks noChangeShapeType="1"/>
          </p:cNvSpPr>
          <p:nvPr/>
        </p:nvSpPr>
        <p:spPr bwMode="auto">
          <a:xfrm>
            <a:off x="228600" y="3657600"/>
            <a:ext cx="868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7652" name="Group 4"/>
          <p:cNvGrpSpPr>
            <a:grpSpLocks/>
          </p:cNvGrpSpPr>
          <p:nvPr/>
        </p:nvGrpSpPr>
        <p:grpSpPr bwMode="auto">
          <a:xfrm>
            <a:off x="228600" y="3962400"/>
            <a:ext cx="8686800" cy="990600"/>
            <a:chOff x="144" y="2496"/>
            <a:chExt cx="5472" cy="624"/>
          </a:xfrm>
        </p:grpSpPr>
        <p:sp>
          <p:nvSpPr>
            <p:cNvPr id="27687" name="Line 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7688" name="Group 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27692" name="Line 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693" name="AutoShape 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689" name="Group 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27690" name="Line 1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691" name="AutoShape 1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7653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4" name="AutoShape 13"/>
          <p:cNvSpPr>
            <a:spLocks noChangeArrowheads="1"/>
          </p:cNvSpPr>
          <p:nvPr/>
        </p:nvSpPr>
        <p:spPr bwMode="auto">
          <a:xfrm>
            <a:off x="81534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5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6" name="AutoShape 15"/>
          <p:cNvSpPr>
            <a:spLocks noChangeArrowheads="1"/>
          </p:cNvSpPr>
          <p:nvPr/>
        </p:nvSpPr>
        <p:spPr bwMode="auto">
          <a:xfrm>
            <a:off x="41148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7" name="Text Box 16"/>
          <p:cNvSpPr txBox="1">
            <a:spLocks noChangeArrowheads="1"/>
          </p:cNvSpPr>
          <p:nvPr/>
        </p:nvSpPr>
        <p:spPr bwMode="auto">
          <a:xfrm>
            <a:off x="12954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A:</a:t>
            </a:r>
            <a:endParaRPr lang="en-US" sz="2800">
              <a:latin typeface="Arial" charset="0"/>
            </a:endParaRPr>
          </a:p>
        </p:txBody>
      </p:sp>
      <p:sp>
        <p:nvSpPr>
          <p:cNvPr id="27658" name="Text Box 17"/>
          <p:cNvSpPr txBox="1">
            <a:spLocks noChangeArrowheads="1"/>
          </p:cNvSpPr>
          <p:nvPr/>
        </p:nvSpPr>
        <p:spPr bwMode="auto">
          <a:xfrm>
            <a:off x="53340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B:</a:t>
            </a:r>
            <a:endParaRPr lang="en-US" sz="2800">
              <a:latin typeface="Arial" charset="0"/>
            </a:endParaRPr>
          </a:p>
        </p:txBody>
      </p:sp>
      <p:sp>
        <p:nvSpPr>
          <p:cNvPr id="27659" name="Text Box 18"/>
          <p:cNvSpPr txBox="1">
            <a:spLocks noChangeArrowheads="1"/>
          </p:cNvSpPr>
          <p:nvPr/>
        </p:nvSpPr>
        <p:spPr bwMode="auto">
          <a:xfrm>
            <a:off x="1600200" y="4267200"/>
            <a:ext cx="21336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 dirty="0" smtClean="0">
                <a:solidFill>
                  <a:srgbClr val="C0C0C0"/>
                </a:solidFill>
                <a:latin typeface="Arial" charset="0"/>
              </a:rPr>
              <a:t>Core body temperature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27660" name="Text Box 19"/>
          <p:cNvSpPr txBox="1">
            <a:spLocks noChangeArrowheads="1"/>
          </p:cNvSpPr>
          <p:nvPr/>
        </p:nvSpPr>
        <p:spPr bwMode="auto">
          <a:xfrm>
            <a:off x="5715000" y="4267200"/>
            <a:ext cx="2133600" cy="3143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 dirty="0" smtClean="0">
                <a:solidFill>
                  <a:srgbClr val="C0C0C0"/>
                </a:solidFill>
                <a:latin typeface="Arial" charset="0"/>
              </a:rPr>
              <a:t>Blood oxygen level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grpSp>
        <p:nvGrpSpPr>
          <p:cNvPr id="27661" name="Group 20"/>
          <p:cNvGrpSpPr>
            <a:grpSpLocks/>
          </p:cNvGrpSpPr>
          <p:nvPr/>
        </p:nvGrpSpPr>
        <p:grpSpPr bwMode="auto">
          <a:xfrm>
            <a:off x="685800" y="609600"/>
            <a:ext cx="7886692" cy="1747943"/>
            <a:chOff x="432" y="384"/>
            <a:chExt cx="4969" cy="2770"/>
          </a:xfrm>
        </p:grpSpPr>
        <p:sp>
          <p:nvSpPr>
            <p:cNvPr id="27684" name="AutoShape 21"/>
            <p:cNvSpPr>
              <a:spLocks noChangeArrowheads="1"/>
            </p:cNvSpPr>
            <p:nvPr/>
          </p:nvSpPr>
          <p:spPr bwMode="auto">
            <a:xfrm>
              <a:off x="432" y="384"/>
              <a:ext cx="4969" cy="2770"/>
            </a:xfrm>
            <a:prstGeom prst="flowChartAlternateProcess">
              <a:avLst/>
            </a:prstGeom>
            <a:solidFill>
              <a:schemeClr val="tx1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400" dirty="0">
                  <a:solidFill>
                    <a:srgbClr val="C0C0C0"/>
                  </a:solidFill>
                  <a:latin typeface="Arial" charset="0"/>
                </a:rPr>
                <a:t>$</a:t>
              </a:r>
              <a:r>
                <a:rPr lang="en-US" sz="2400" dirty="0" smtClean="0">
                  <a:solidFill>
                    <a:srgbClr val="C0C0C0"/>
                  </a:solidFill>
                  <a:latin typeface="Arial" charset="0"/>
                </a:rPr>
                <a:t>16,000</a:t>
              </a:r>
              <a:endParaRPr lang="en-US" sz="2400" dirty="0">
                <a:solidFill>
                  <a:srgbClr val="C0C0C0"/>
                </a:solidFill>
                <a:latin typeface="Arial" charset="0"/>
              </a:endParaRPr>
            </a:p>
            <a:p>
              <a:pPr eaLnBrk="1" hangingPunct="1"/>
              <a:r>
                <a:rPr lang="en-GB" sz="2400" dirty="0" smtClean="0">
                  <a:solidFill>
                    <a:schemeClr val="bg1"/>
                  </a:solidFill>
                  <a:latin typeface="Albertus Medium" pitchFamily="34" charset="0"/>
                </a:rPr>
                <a:t>Which of the following is influenced by </a:t>
              </a:r>
              <a:r>
                <a:rPr lang="en-GB" sz="2400" dirty="0" err="1" smtClean="0">
                  <a:solidFill>
                    <a:schemeClr val="bg1"/>
                  </a:solidFill>
                  <a:latin typeface="Albertus Medium" pitchFamily="34" charset="0"/>
                </a:rPr>
                <a:t>allostasis</a:t>
              </a:r>
              <a:r>
                <a:rPr lang="en-GB" sz="2400" dirty="0" smtClean="0">
                  <a:solidFill>
                    <a:schemeClr val="bg1"/>
                  </a:solidFill>
                  <a:latin typeface="Albertus Medium" pitchFamily="34" charset="0"/>
                </a:rPr>
                <a:t>?</a:t>
              </a:r>
              <a:endParaRPr lang="en-US" sz="2400" dirty="0">
                <a:solidFill>
                  <a:schemeClr val="bg1"/>
                </a:solidFill>
                <a:latin typeface="Albertus Medium" pitchFamily="34" charset="0"/>
              </a:endParaRPr>
            </a:p>
          </p:txBody>
        </p:sp>
        <p:sp>
          <p:nvSpPr>
            <p:cNvPr id="27685" name="AutoShape 22"/>
            <p:cNvSpPr>
              <a:spLocks noChangeArrowheads="1"/>
            </p:cNvSpPr>
            <p:nvPr/>
          </p:nvSpPr>
          <p:spPr bwMode="auto">
            <a:xfrm>
              <a:off x="495" y="663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86" name="AutoShape 23"/>
            <p:cNvSpPr>
              <a:spLocks noChangeArrowheads="1"/>
            </p:cNvSpPr>
            <p:nvPr/>
          </p:nvSpPr>
          <p:spPr bwMode="auto">
            <a:xfrm>
              <a:off x="5041" y="663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662" name="Group 24"/>
          <p:cNvGrpSpPr>
            <a:grpSpLocks/>
          </p:cNvGrpSpPr>
          <p:nvPr/>
        </p:nvGrpSpPr>
        <p:grpSpPr bwMode="auto">
          <a:xfrm>
            <a:off x="228600" y="5334000"/>
            <a:ext cx="8686800" cy="990600"/>
            <a:chOff x="144" y="2496"/>
            <a:chExt cx="5472" cy="624"/>
          </a:xfrm>
        </p:grpSpPr>
        <p:sp>
          <p:nvSpPr>
            <p:cNvPr id="27677" name="Line 2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7678" name="Group 2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27682" name="Line 2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683" name="AutoShape 2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679" name="Group 2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27680" name="Line 3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681" name="AutoShape 3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7663" name="AutoShape 3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4" name="AutoShape 33"/>
          <p:cNvSpPr>
            <a:spLocks noChangeArrowheads="1"/>
          </p:cNvSpPr>
          <p:nvPr/>
        </p:nvSpPr>
        <p:spPr bwMode="auto">
          <a:xfrm>
            <a:off x="81534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5" name="AutoShape 3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6" name="AutoShape 35"/>
          <p:cNvSpPr>
            <a:spLocks noChangeArrowheads="1"/>
          </p:cNvSpPr>
          <p:nvPr/>
        </p:nvSpPr>
        <p:spPr bwMode="auto">
          <a:xfrm>
            <a:off x="41148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7" name="Text Box 36"/>
          <p:cNvSpPr txBox="1">
            <a:spLocks noChangeArrowheads="1"/>
          </p:cNvSpPr>
          <p:nvPr/>
        </p:nvSpPr>
        <p:spPr bwMode="auto">
          <a:xfrm>
            <a:off x="12954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C:</a:t>
            </a:r>
            <a:endParaRPr lang="en-US" sz="2800">
              <a:latin typeface="Arial" charset="0"/>
            </a:endParaRPr>
          </a:p>
        </p:txBody>
      </p:sp>
      <p:sp>
        <p:nvSpPr>
          <p:cNvPr id="27668" name="Text Box 37"/>
          <p:cNvSpPr txBox="1">
            <a:spLocks noChangeArrowheads="1"/>
          </p:cNvSpPr>
          <p:nvPr/>
        </p:nvSpPr>
        <p:spPr bwMode="auto">
          <a:xfrm>
            <a:off x="53340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D:</a:t>
            </a:r>
            <a:endParaRPr lang="en-US" sz="2800">
              <a:latin typeface="Arial" charset="0"/>
            </a:endParaRPr>
          </a:p>
        </p:txBody>
      </p:sp>
      <p:sp>
        <p:nvSpPr>
          <p:cNvPr id="27669" name="Text Box 38"/>
          <p:cNvSpPr txBox="1">
            <a:spLocks noChangeArrowheads="1"/>
          </p:cNvSpPr>
          <p:nvPr/>
        </p:nvSpPr>
        <p:spPr bwMode="auto">
          <a:xfrm>
            <a:off x="1600200" y="5638800"/>
            <a:ext cx="21336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pH levels 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27670" name="Text Box 39"/>
          <p:cNvSpPr txBox="1">
            <a:spLocks noChangeArrowheads="1"/>
          </p:cNvSpPr>
          <p:nvPr/>
        </p:nvSpPr>
        <p:spPr bwMode="auto">
          <a:xfrm>
            <a:off x="5715000" y="5638800"/>
            <a:ext cx="2133600" cy="3143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 dirty="0" smtClean="0">
                <a:solidFill>
                  <a:srgbClr val="C0C0C0"/>
                </a:solidFill>
                <a:latin typeface="Arial" charset="0"/>
              </a:rPr>
              <a:t>Heart rate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27671" name="Oval 42"/>
          <p:cNvSpPr>
            <a:spLocks noChangeArrowheads="1"/>
          </p:cNvSpPr>
          <p:nvPr/>
        </p:nvSpPr>
        <p:spPr bwMode="auto">
          <a:xfrm>
            <a:off x="3635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2" name="Oval 43"/>
          <p:cNvSpPr>
            <a:spLocks noChangeArrowheads="1"/>
          </p:cNvSpPr>
          <p:nvPr/>
        </p:nvSpPr>
        <p:spPr bwMode="auto">
          <a:xfrm>
            <a:off x="594042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3" name="Oval 44"/>
          <p:cNvSpPr>
            <a:spLocks noChangeArrowheads="1"/>
          </p:cNvSpPr>
          <p:nvPr/>
        </p:nvSpPr>
        <p:spPr bwMode="auto">
          <a:xfrm>
            <a:off x="1476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4" name="Text Box 45"/>
          <p:cNvSpPr txBox="1">
            <a:spLocks noChangeArrowheads="1"/>
          </p:cNvSpPr>
          <p:nvPr/>
        </p:nvSpPr>
        <p:spPr bwMode="auto">
          <a:xfrm>
            <a:off x="1763713" y="2924175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50:50</a:t>
            </a:r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27675" name="Picture 4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4211638" y="2852738"/>
            <a:ext cx="51435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76" name="Picture 47" descr="j02403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788" y="2852738"/>
            <a:ext cx="909637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  <p:sndAc>
      <p:stSnd loop="1">
        <p:snd r:embed="rId4" name="bgmusic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74053" dir="3542175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6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Very good!</a:t>
            </a:r>
          </a:p>
        </p:txBody>
      </p:sp>
      <p:pic>
        <p:nvPicPr>
          <p:cNvPr id="11162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PPLAUS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813" y="7173913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AutoShap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9388" y="6308725"/>
            <a:ext cx="792162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3" name="winlight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1621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53882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5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Unlucky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3276600"/>
            <a:ext cx="4419600" cy="990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smtClean="0">
                <a:solidFill>
                  <a:schemeClr val="accent1"/>
                </a:solidFill>
                <a:latin typeface="Goudy Stout" pitchFamily="18" charset="0"/>
              </a:rPr>
              <a:t>That’s incorrect…</a:t>
            </a:r>
          </a:p>
        </p:txBody>
      </p:sp>
      <p:pic>
        <p:nvPicPr>
          <p:cNvPr id="29700" name="Picture 4" descr="amsad">
            <a:hlinkClick r:id="rId4" action="ppaction://hlinksldjump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943600" y="2133600"/>
            <a:ext cx="1966913" cy="4114800"/>
          </a:xfrm>
        </p:spPr>
      </p:pic>
      <p:pic>
        <p:nvPicPr>
          <p:cNvPr id="112646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rongansw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468313" y="58054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7" descr="Millionaire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73638"/>
            <a:ext cx="1884363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1" name="wronganswer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646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ChangeArrowheads="1"/>
          </p:cNvSpPr>
          <p:nvPr/>
        </p:nvSpPr>
        <p:spPr bwMode="auto">
          <a:xfrm>
            <a:off x="228600" y="228600"/>
            <a:ext cx="8686800" cy="6400800"/>
          </a:xfrm>
          <a:prstGeom prst="flowChartAlternateProcess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28600" y="3657600"/>
            <a:ext cx="868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0724" name="Group 4"/>
          <p:cNvGrpSpPr>
            <a:grpSpLocks/>
          </p:cNvGrpSpPr>
          <p:nvPr/>
        </p:nvGrpSpPr>
        <p:grpSpPr bwMode="auto">
          <a:xfrm>
            <a:off x="250825" y="4005263"/>
            <a:ext cx="8686800" cy="990600"/>
            <a:chOff x="144" y="2496"/>
            <a:chExt cx="5472" cy="624"/>
          </a:xfrm>
        </p:grpSpPr>
        <p:sp>
          <p:nvSpPr>
            <p:cNvPr id="30762" name="Line 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763" name="Group 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30767" name="Line 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68" name="AutoShape 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764" name="Group 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30765" name="Line 1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66" name="AutoShape 1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GB"/>
                  <a:t>Digestion</a:t>
                </a:r>
                <a:endParaRPr lang="en-US"/>
              </a:p>
            </p:txBody>
          </p:sp>
        </p:grpSp>
      </p:grpSp>
      <p:sp>
        <p:nvSpPr>
          <p:cNvPr id="30725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AutoShape 13"/>
          <p:cNvSpPr>
            <a:spLocks noChangeArrowheads="1"/>
          </p:cNvSpPr>
          <p:nvPr/>
        </p:nvSpPr>
        <p:spPr bwMode="auto">
          <a:xfrm>
            <a:off x="81534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AutoShape 1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8" name="AutoShape 15"/>
          <p:cNvSpPr>
            <a:spLocks noChangeArrowheads="1"/>
          </p:cNvSpPr>
          <p:nvPr/>
        </p:nvSpPr>
        <p:spPr bwMode="auto">
          <a:xfrm>
            <a:off x="41148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Text Box 16"/>
          <p:cNvSpPr txBox="1">
            <a:spLocks noChangeArrowheads="1"/>
          </p:cNvSpPr>
          <p:nvPr/>
        </p:nvSpPr>
        <p:spPr bwMode="auto">
          <a:xfrm>
            <a:off x="12954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A:</a:t>
            </a:r>
            <a:endParaRPr lang="en-US" sz="2800">
              <a:latin typeface="Arial" charset="0"/>
            </a:endParaRPr>
          </a:p>
        </p:txBody>
      </p:sp>
      <p:sp>
        <p:nvSpPr>
          <p:cNvPr id="30730" name="Text Box 17"/>
          <p:cNvSpPr txBox="1">
            <a:spLocks noChangeArrowheads="1"/>
          </p:cNvSpPr>
          <p:nvPr/>
        </p:nvSpPr>
        <p:spPr bwMode="auto">
          <a:xfrm>
            <a:off x="53340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B:</a:t>
            </a:r>
            <a:endParaRPr lang="en-US" sz="2800">
              <a:latin typeface="Arial" charset="0"/>
            </a:endParaRPr>
          </a:p>
        </p:txBody>
      </p:sp>
      <p:sp>
        <p:nvSpPr>
          <p:cNvPr id="30731" name="Text Box 18"/>
          <p:cNvSpPr txBox="1">
            <a:spLocks noChangeArrowheads="1"/>
          </p:cNvSpPr>
          <p:nvPr/>
        </p:nvSpPr>
        <p:spPr bwMode="auto">
          <a:xfrm>
            <a:off x="1600200" y="4267200"/>
            <a:ext cx="21336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GB" sz="1400" b="1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30732" name="Text Box 19"/>
          <p:cNvSpPr txBox="1">
            <a:spLocks noChangeArrowheads="1"/>
          </p:cNvSpPr>
          <p:nvPr/>
        </p:nvSpPr>
        <p:spPr bwMode="auto">
          <a:xfrm>
            <a:off x="5715000" y="4267200"/>
            <a:ext cx="2133600" cy="3460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chemeClr val="bg1"/>
                </a:solidFill>
                <a:latin typeface="Arial" charset="0"/>
              </a:rPr>
              <a:t>Atherosclerosis</a:t>
            </a:r>
            <a:endParaRPr lang="en-US" b="1" dirty="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30733" name="Group 20"/>
          <p:cNvGrpSpPr>
            <a:grpSpLocks/>
          </p:cNvGrpSpPr>
          <p:nvPr/>
        </p:nvGrpSpPr>
        <p:grpSpPr bwMode="auto">
          <a:xfrm>
            <a:off x="684213" y="620713"/>
            <a:ext cx="7847012" cy="947737"/>
            <a:chOff x="432" y="384"/>
            <a:chExt cx="4944" cy="1728"/>
          </a:xfrm>
        </p:grpSpPr>
        <p:sp>
          <p:nvSpPr>
            <p:cNvPr id="30759" name="AutoShape 21"/>
            <p:cNvSpPr>
              <a:spLocks noChangeArrowheads="1"/>
            </p:cNvSpPr>
            <p:nvPr/>
          </p:nvSpPr>
          <p:spPr bwMode="auto">
            <a:xfrm>
              <a:off x="432" y="384"/>
              <a:ext cx="4944" cy="1728"/>
            </a:xfrm>
            <a:prstGeom prst="flowChartAlternateProcess">
              <a:avLst/>
            </a:prstGeom>
            <a:solidFill>
              <a:schemeClr val="tx1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400" dirty="0">
                  <a:solidFill>
                    <a:srgbClr val="C0C0C0"/>
                  </a:solidFill>
                  <a:latin typeface="Arial" charset="0"/>
                </a:rPr>
                <a:t>$</a:t>
              </a:r>
              <a:r>
                <a:rPr lang="en-US" sz="2400" dirty="0" smtClean="0">
                  <a:solidFill>
                    <a:srgbClr val="C0C0C0"/>
                  </a:solidFill>
                  <a:latin typeface="Arial" charset="0"/>
                </a:rPr>
                <a:t>32,000</a:t>
              </a:r>
              <a:endParaRPr lang="en-US" sz="2400" dirty="0">
                <a:solidFill>
                  <a:srgbClr val="C0C0C0"/>
                </a:solidFill>
                <a:latin typeface="Arial" charset="0"/>
              </a:endParaRPr>
            </a:p>
            <a:p>
              <a:pPr eaLnBrk="1" hangingPunct="1"/>
              <a:r>
                <a:rPr lang="en-GB" sz="2000" dirty="0">
                  <a:solidFill>
                    <a:schemeClr val="bg1"/>
                  </a:solidFill>
                  <a:latin typeface="Arial" charset="0"/>
                </a:rPr>
                <a:t>Which one of the following </a:t>
              </a:r>
              <a:r>
                <a:rPr lang="en-GB" sz="2000" dirty="0" smtClean="0">
                  <a:solidFill>
                    <a:schemeClr val="bg1"/>
                  </a:solidFill>
                  <a:latin typeface="Arial" charset="0"/>
                </a:rPr>
                <a:t>has </a:t>
              </a:r>
              <a:r>
                <a:rPr lang="en-GB" sz="2000" dirty="0">
                  <a:solidFill>
                    <a:schemeClr val="bg1"/>
                  </a:solidFill>
                  <a:latin typeface="Arial" charset="0"/>
                </a:rPr>
                <a:t>been linked to a high </a:t>
              </a:r>
              <a:r>
                <a:rPr lang="en-GB" sz="2000" dirty="0" err="1">
                  <a:solidFill>
                    <a:schemeClr val="bg1"/>
                  </a:solidFill>
                  <a:latin typeface="Arial" charset="0"/>
                </a:rPr>
                <a:t>allostatic</a:t>
              </a:r>
              <a:r>
                <a:rPr lang="en-GB" sz="2000" dirty="0">
                  <a:solidFill>
                    <a:schemeClr val="bg1"/>
                  </a:solidFill>
                  <a:latin typeface="Arial" charset="0"/>
                </a:rPr>
                <a:t> </a:t>
              </a:r>
              <a:r>
                <a:rPr lang="en-GB" sz="2000" dirty="0" smtClean="0">
                  <a:solidFill>
                    <a:schemeClr val="bg1"/>
                  </a:solidFill>
                  <a:latin typeface="Arial" charset="0"/>
                </a:rPr>
                <a:t>load?</a:t>
              </a:r>
              <a:endParaRPr lang="en-US" sz="2000" dirty="0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0760" name="AutoShape 22"/>
            <p:cNvSpPr>
              <a:spLocks noChangeArrowheads="1"/>
            </p:cNvSpPr>
            <p:nvPr/>
          </p:nvSpPr>
          <p:spPr bwMode="auto">
            <a:xfrm>
              <a:off x="586" y="685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1" name="AutoShape 23"/>
            <p:cNvSpPr>
              <a:spLocks noChangeArrowheads="1"/>
            </p:cNvSpPr>
            <p:nvPr/>
          </p:nvSpPr>
          <p:spPr bwMode="auto">
            <a:xfrm>
              <a:off x="5087" y="685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734" name="Group 24"/>
          <p:cNvGrpSpPr>
            <a:grpSpLocks/>
          </p:cNvGrpSpPr>
          <p:nvPr/>
        </p:nvGrpSpPr>
        <p:grpSpPr bwMode="auto">
          <a:xfrm>
            <a:off x="228600" y="5334000"/>
            <a:ext cx="8686800" cy="990600"/>
            <a:chOff x="144" y="2496"/>
            <a:chExt cx="5472" cy="624"/>
          </a:xfrm>
        </p:grpSpPr>
        <p:sp>
          <p:nvSpPr>
            <p:cNvPr id="30752" name="Line 2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753" name="Group 2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30757" name="Line 2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58" name="AutoShape 2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754" name="Group 2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30755" name="Line 3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56" name="AutoShape 3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30735" name="AutoShape 3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6" name="AutoShape 33"/>
          <p:cNvSpPr>
            <a:spLocks noChangeArrowheads="1"/>
          </p:cNvSpPr>
          <p:nvPr/>
        </p:nvSpPr>
        <p:spPr bwMode="auto">
          <a:xfrm>
            <a:off x="81534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7" name="AutoShape 3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8" name="AutoShape 35"/>
          <p:cNvSpPr>
            <a:spLocks noChangeArrowheads="1"/>
          </p:cNvSpPr>
          <p:nvPr/>
        </p:nvSpPr>
        <p:spPr bwMode="auto">
          <a:xfrm>
            <a:off x="41148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9" name="Text Box 36"/>
          <p:cNvSpPr txBox="1">
            <a:spLocks noChangeArrowheads="1"/>
          </p:cNvSpPr>
          <p:nvPr/>
        </p:nvSpPr>
        <p:spPr bwMode="auto">
          <a:xfrm>
            <a:off x="12954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C:</a:t>
            </a:r>
            <a:endParaRPr lang="en-US" sz="2800">
              <a:latin typeface="Arial" charset="0"/>
            </a:endParaRPr>
          </a:p>
        </p:txBody>
      </p:sp>
      <p:sp>
        <p:nvSpPr>
          <p:cNvPr id="30740" name="Text Box 37"/>
          <p:cNvSpPr txBox="1">
            <a:spLocks noChangeArrowheads="1"/>
          </p:cNvSpPr>
          <p:nvPr/>
        </p:nvSpPr>
        <p:spPr bwMode="auto">
          <a:xfrm>
            <a:off x="53340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D:</a:t>
            </a:r>
            <a:endParaRPr lang="en-US" sz="2800">
              <a:latin typeface="Arial" charset="0"/>
            </a:endParaRPr>
          </a:p>
        </p:txBody>
      </p:sp>
      <p:sp>
        <p:nvSpPr>
          <p:cNvPr id="30741" name="Text Box 38"/>
          <p:cNvSpPr txBox="1">
            <a:spLocks noChangeArrowheads="1"/>
          </p:cNvSpPr>
          <p:nvPr/>
        </p:nvSpPr>
        <p:spPr bwMode="auto">
          <a:xfrm>
            <a:off x="1600200" y="5638800"/>
            <a:ext cx="24384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GB" sz="1400" b="1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30742" name="Text Box 42"/>
          <p:cNvSpPr txBox="1">
            <a:spLocks noChangeArrowheads="1"/>
          </p:cNvSpPr>
          <p:nvPr/>
        </p:nvSpPr>
        <p:spPr bwMode="auto">
          <a:xfrm>
            <a:off x="1619250" y="4292600"/>
            <a:ext cx="1871663" cy="336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 smtClean="0">
                <a:solidFill>
                  <a:schemeClr val="accent2"/>
                </a:solidFill>
                <a:latin typeface="Arial" charset="0"/>
              </a:rPr>
              <a:t>HIV/AIDS </a:t>
            </a:r>
            <a:endParaRPr lang="en-US" b="1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0743" name="Text Box 43"/>
          <p:cNvSpPr txBox="1">
            <a:spLocks noChangeArrowheads="1"/>
          </p:cNvSpPr>
          <p:nvPr/>
        </p:nvSpPr>
        <p:spPr bwMode="auto">
          <a:xfrm>
            <a:off x="1692275" y="5661025"/>
            <a:ext cx="1943100" cy="336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latin typeface="Arial" charset="0"/>
              </a:rPr>
              <a:t>Digestion</a:t>
            </a:r>
            <a:endParaRPr lang="en-US" b="1">
              <a:latin typeface="Arial" charset="0"/>
            </a:endParaRPr>
          </a:p>
        </p:txBody>
      </p:sp>
      <p:sp>
        <p:nvSpPr>
          <p:cNvPr id="30744" name="Text Box 44"/>
          <p:cNvSpPr txBox="1">
            <a:spLocks noChangeArrowheads="1"/>
          </p:cNvSpPr>
          <p:nvPr/>
        </p:nvSpPr>
        <p:spPr bwMode="auto">
          <a:xfrm>
            <a:off x="1674812" y="5554375"/>
            <a:ext cx="1800225" cy="5847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 smtClean="0">
                <a:solidFill>
                  <a:schemeClr val="accent2"/>
                </a:solidFill>
                <a:latin typeface="Arial" charset="0"/>
              </a:rPr>
              <a:t>Huntington’s Disease</a:t>
            </a:r>
            <a:endParaRPr lang="en-US" b="1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0745" name="Text Box 45"/>
          <p:cNvSpPr txBox="1">
            <a:spLocks noChangeArrowheads="1"/>
          </p:cNvSpPr>
          <p:nvPr/>
        </p:nvSpPr>
        <p:spPr bwMode="auto">
          <a:xfrm>
            <a:off x="5508625" y="5652086"/>
            <a:ext cx="2160588" cy="33855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 smtClean="0">
                <a:solidFill>
                  <a:schemeClr val="accent2"/>
                </a:solidFill>
                <a:latin typeface="Arial" charset="0"/>
              </a:rPr>
              <a:t>Multiple Sclerosis </a:t>
            </a:r>
            <a:endParaRPr lang="en-US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746" name="Oval 46"/>
          <p:cNvSpPr>
            <a:spLocks noChangeArrowheads="1"/>
          </p:cNvSpPr>
          <p:nvPr/>
        </p:nvSpPr>
        <p:spPr bwMode="auto">
          <a:xfrm>
            <a:off x="3635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7" name="Oval 47"/>
          <p:cNvSpPr>
            <a:spLocks noChangeArrowheads="1"/>
          </p:cNvSpPr>
          <p:nvPr/>
        </p:nvSpPr>
        <p:spPr bwMode="auto">
          <a:xfrm>
            <a:off x="6011863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8" name="Oval 48"/>
          <p:cNvSpPr>
            <a:spLocks noChangeArrowheads="1"/>
          </p:cNvSpPr>
          <p:nvPr/>
        </p:nvSpPr>
        <p:spPr bwMode="auto">
          <a:xfrm>
            <a:off x="1403350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9" name="Text Box 49"/>
          <p:cNvSpPr txBox="1">
            <a:spLocks noChangeArrowheads="1"/>
          </p:cNvSpPr>
          <p:nvPr/>
        </p:nvSpPr>
        <p:spPr bwMode="auto">
          <a:xfrm>
            <a:off x="1692275" y="2924175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50:50</a:t>
            </a:r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30750" name="Picture 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4211638" y="2924175"/>
            <a:ext cx="51435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1" name="Picture 51" descr="j02403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25" y="2852738"/>
            <a:ext cx="90963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  <p:sndAc>
      <p:stSnd loop="1">
        <p:snd r:embed="rId4" name="bgmusic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74053" dir="3542175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6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Excellent!</a:t>
            </a:r>
          </a:p>
        </p:txBody>
      </p:sp>
      <p:pic>
        <p:nvPicPr>
          <p:cNvPr id="44040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PPLAUS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116013" y="5084763"/>
            <a:ext cx="9429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AutoShape 12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9388" y="6308725"/>
            <a:ext cx="792162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3" name="winlight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40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74053" dir="3542175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6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Brilliant!</a:t>
            </a:r>
          </a:p>
        </p:txBody>
      </p:sp>
      <p:pic>
        <p:nvPicPr>
          <p:cNvPr id="11366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PPLAUS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7100888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AutoShap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9388" y="6308725"/>
            <a:ext cx="792162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3" name="winlight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3669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53882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5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Unfortunately…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3276600"/>
            <a:ext cx="4419600" cy="990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smtClean="0">
                <a:solidFill>
                  <a:schemeClr val="accent1"/>
                </a:solidFill>
                <a:latin typeface="Goudy Stout" pitchFamily="18" charset="0"/>
              </a:rPr>
              <a:t>That’s incorrect!</a:t>
            </a:r>
          </a:p>
        </p:txBody>
      </p:sp>
      <p:pic>
        <p:nvPicPr>
          <p:cNvPr id="32772" name="Picture 4" descr="amsad">
            <a:hlinkClick r:id="rId4" action="ppaction://hlinksldjump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943600" y="2133600"/>
            <a:ext cx="1966913" cy="4114800"/>
          </a:xfrm>
        </p:spPr>
      </p:pic>
      <p:pic>
        <p:nvPicPr>
          <p:cNvPr id="11469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rongansw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468313" y="56610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8" descr="Millionaire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73638"/>
            <a:ext cx="1884363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1" name="wronganswer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4695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ChangeArrowheads="1"/>
          </p:cNvSpPr>
          <p:nvPr/>
        </p:nvSpPr>
        <p:spPr bwMode="auto">
          <a:xfrm>
            <a:off x="228600" y="228600"/>
            <a:ext cx="8686800" cy="6400800"/>
          </a:xfrm>
          <a:prstGeom prst="flowChartAlternateProcess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228600" y="3657600"/>
            <a:ext cx="868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228600" y="3962400"/>
            <a:ext cx="8686800" cy="990600"/>
            <a:chOff x="144" y="2496"/>
            <a:chExt cx="5472" cy="624"/>
          </a:xfrm>
        </p:grpSpPr>
        <p:sp>
          <p:nvSpPr>
            <p:cNvPr id="33831" name="Line 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3832" name="Group 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33836" name="Line 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837" name="AutoShape 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3833" name="Group 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33834" name="Line 1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835" name="AutoShape 1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3797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8" name="AutoShape 13"/>
          <p:cNvSpPr>
            <a:spLocks noChangeArrowheads="1"/>
          </p:cNvSpPr>
          <p:nvPr/>
        </p:nvSpPr>
        <p:spPr bwMode="auto">
          <a:xfrm>
            <a:off x="81534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9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0" name="AutoShape 15"/>
          <p:cNvSpPr>
            <a:spLocks noChangeArrowheads="1"/>
          </p:cNvSpPr>
          <p:nvPr/>
        </p:nvSpPr>
        <p:spPr bwMode="auto">
          <a:xfrm>
            <a:off x="41148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1" name="Text Box 16"/>
          <p:cNvSpPr txBox="1">
            <a:spLocks noChangeArrowheads="1"/>
          </p:cNvSpPr>
          <p:nvPr/>
        </p:nvSpPr>
        <p:spPr bwMode="auto">
          <a:xfrm>
            <a:off x="12954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A:</a:t>
            </a:r>
            <a:endParaRPr lang="en-US" sz="2800">
              <a:latin typeface="Arial" charset="0"/>
            </a:endParaRPr>
          </a:p>
        </p:txBody>
      </p:sp>
      <p:sp>
        <p:nvSpPr>
          <p:cNvPr id="33802" name="Text Box 17"/>
          <p:cNvSpPr txBox="1">
            <a:spLocks noChangeArrowheads="1"/>
          </p:cNvSpPr>
          <p:nvPr/>
        </p:nvSpPr>
        <p:spPr bwMode="auto">
          <a:xfrm>
            <a:off x="53340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B:</a:t>
            </a:r>
            <a:endParaRPr lang="en-US" sz="2800">
              <a:latin typeface="Arial" charset="0"/>
            </a:endParaRPr>
          </a:p>
        </p:txBody>
      </p:sp>
      <p:sp>
        <p:nvSpPr>
          <p:cNvPr id="33803" name="Text Box 18"/>
          <p:cNvSpPr txBox="1">
            <a:spLocks noChangeArrowheads="1"/>
          </p:cNvSpPr>
          <p:nvPr/>
        </p:nvSpPr>
        <p:spPr bwMode="auto">
          <a:xfrm>
            <a:off x="1600200" y="4059664"/>
            <a:ext cx="2251720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rgbClr val="C0C0C0"/>
                </a:solidFill>
                <a:latin typeface="Arial" charset="0"/>
              </a:rPr>
              <a:t>Feedback is necessary in order to manage stress </a:t>
            </a:r>
            <a:endParaRPr lang="en-US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33804" name="Text Box 19"/>
          <p:cNvSpPr txBox="1">
            <a:spLocks noChangeArrowheads="1"/>
          </p:cNvSpPr>
          <p:nvPr/>
        </p:nvSpPr>
        <p:spPr bwMode="auto">
          <a:xfrm>
            <a:off x="5715000" y="4088368"/>
            <a:ext cx="2027238" cy="73866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The fight-flight response is a conscious process 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grpSp>
        <p:nvGrpSpPr>
          <p:cNvPr id="33805" name="Group 20"/>
          <p:cNvGrpSpPr>
            <a:grpSpLocks/>
          </p:cNvGrpSpPr>
          <p:nvPr/>
        </p:nvGrpSpPr>
        <p:grpSpPr bwMode="auto">
          <a:xfrm>
            <a:off x="685800" y="609600"/>
            <a:ext cx="7847013" cy="1247764"/>
            <a:chOff x="432" y="384"/>
            <a:chExt cx="4944" cy="1728"/>
          </a:xfrm>
        </p:grpSpPr>
        <p:sp>
          <p:nvSpPr>
            <p:cNvPr id="33828" name="AutoShape 21"/>
            <p:cNvSpPr>
              <a:spLocks noChangeArrowheads="1"/>
            </p:cNvSpPr>
            <p:nvPr/>
          </p:nvSpPr>
          <p:spPr bwMode="auto">
            <a:xfrm>
              <a:off x="432" y="384"/>
              <a:ext cx="4944" cy="1728"/>
            </a:xfrm>
            <a:prstGeom prst="flowChartAlternateProcess">
              <a:avLst/>
            </a:prstGeom>
            <a:solidFill>
              <a:schemeClr val="tx1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400" dirty="0">
                  <a:solidFill>
                    <a:srgbClr val="C0C0C0"/>
                  </a:solidFill>
                  <a:latin typeface="Arial" charset="0"/>
                </a:rPr>
                <a:t>$</a:t>
              </a:r>
              <a:r>
                <a:rPr lang="en-US" sz="2400" dirty="0" smtClean="0">
                  <a:solidFill>
                    <a:srgbClr val="C0C0C0"/>
                  </a:solidFill>
                  <a:latin typeface="Arial" charset="0"/>
                </a:rPr>
                <a:t>64,000</a:t>
              </a:r>
              <a:endParaRPr lang="en-US" sz="2400" dirty="0">
                <a:solidFill>
                  <a:srgbClr val="C0C0C0"/>
                </a:solidFill>
                <a:latin typeface="Arial" charset="0"/>
              </a:endParaRPr>
            </a:p>
            <a:p>
              <a:pPr eaLnBrk="1" hangingPunct="1"/>
              <a:r>
                <a:rPr lang="en-GB" sz="2000" b="1" dirty="0" smtClean="0">
                  <a:solidFill>
                    <a:schemeClr val="hlink"/>
                  </a:solidFill>
                  <a:latin typeface="Arial" charset="0"/>
                </a:rPr>
                <a:t>What is the key assumption underlying the use of biofeedback </a:t>
              </a:r>
              <a:endParaRPr lang="en-GB" sz="2000" b="1" dirty="0">
                <a:solidFill>
                  <a:schemeClr val="hlink"/>
                </a:solidFill>
                <a:latin typeface="Arial" charset="0"/>
              </a:endParaRPr>
            </a:p>
            <a:p>
              <a:pPr eaLnBrk="1" hangingPunct="1"/>
              <a:r>
                <a:rPr lang="en-GB" sz="2000" b="1" dirty="0">
                  <a:solidFill>
                    <a:schemeClr val="hlink"/>
                  </a:solidFill>
                  <a:latin typeface="Arial" charset="0"/>
                </a:rPr>
                <a:t>i</a:t>
              </a:r>
              <a:r>
                <a:rPr lang="en-GB" sz="2000" b="1" dirty="0" smtClean="0">
                  <a:solidFill>
                    <a:schemeClr val="hlink"/>
                  </a:solidFill>
                  <a:latin typeface="Arial" charset="0"/>
                </a:rPr>
                <a:t>n the management of stress?</a:t>
              </a:r>
              <a:endParaRPr lang="en-US" sz="2000" b="1" dirty="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33829" name="AutoShape 22"/>
            <p:cNvSpPr>
              <a:spLocks noChangeArrowheads="1"/>
            </p:cNvSpPr>
            <p:nvPr/>
          </p:nvSpPr>
          <p:spPr bwMode="auto">
            <a:xfrm>
              <a:off x="540" y="705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30" name="AutoShape 23"/>
            <p:cNvSpPr>
              <a:spLocks noChangeArrowheads="1"/>
            </p:cNvSpPr>
            <p:nvPr/>
          </p:nvSpPr>
          <p:spPr bwMode="auto">
            <a:xfrm>
              <a:off x="5041" y="705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806" name="Group 24"/>
          <p:cNvGrpSpPr>
            <a:grpSpLocks/>
          </p:cNvGrpSpPr>
          <p:nvPr/>
        </p:nvGrpSpPr>
        <p:grpSpPr bwMode="auto">
          <a:xfrm>
            <a:off x="228600" y="5334000"/>
            <a:ext cx="8686800" cy="990600"/>
            <a:chOff x="144" y="2496"/>
            <a:chExt cx="5472" cy="624"/>
          </a:xfrm>
        </p:grpSpPr>
        <p:sp>
          <p:nvSpPr>
            <p:cNvPr id="33821" name="Line 2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3822" name="Group 2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33826" name="Line 2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827" name="AutoShape 2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3823" name="Group 2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33824" name="Line 3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825" name="AutoShape 3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3807" name="AutoShape 32">
            <a:hlinkClick r:id="rId5" action="ppaction://hlinksldjump" highlightClick="1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530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8" name="AutoShape 33"/>
          <p:cNvSpPr>
            <a:spLocks noChangeArrowheads="1"/>
          </p:cNvSpPr>
          <p:nvPr/>
        </p:nvSpPr>
        <p:spPr bwMode="auto">
          <a:xfrm>
            <a:off x="81534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9" name="AutoShape 3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0" name="AutoShape 35"/>
          <p:cNvSpPr>
            <a:spLocks noChangeArrowheads="1"/>
          </p:cNvSpPr>
          <p:nvPr/>
        </p:nvSpPr>
        <p:spPr bwMode="auto">
          <a:xfrm>
            <a:off x="41148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1" name="Text Box 36"/>
          <p:cNvSpPr txBox="1">
            <a:spLocks noChangeArrowheads="1"/>
          </p:cNvSpPr>
          <p:nvPr/>
        </p:nvSpPr>
        <p:spPr bwMode="auto">
          <a:xfrm>
            <a:off x="12954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C:</a:t>
            </a:r>
            <a:endParaRPr lang="en-US" sz="2800">
              <a:latin typeface="Arial" charset="0"/>
            </a:endParaRPr>
          </a:p>
        </p:txBody>
      </p:sp>
      <p:sp>
        <p:nvSpPr>
          <p:cNvPr id="33812" name="Text Box 37"/>
          <p:cNvSpPr txBox="1">
            <a:spLocks noChangeArrowheads="1"/>
          </p:cNvSpPr>
          <p:nvPr/>
        </p:nvSpPr>
        <p:spPr bwMode="auto">
          <a:xfrm>
            <a:off x="53340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D:</a:t>
            </a:r>
            <a:endParaRPr lang="en-US" sz="2800">
              <a:latin typeface="Arial" charset="0"/>
            </a:endParaRPr>
          </a:p>
        </p:txBody>
      </p:sp>
      <p:sp>
        <p:nvSpPr>
          <p:cNvPr id="33813" name="Text Box 38"/>
          <p:cNvSpPr txBox="1">
            <a:spLocks noChangeArrowheads="1"/>
          </p:cNvSpPr>
          <p:nvPr/>
        </p:nvSpPr>
        <p:spPr bwMode="auto">
          <a:xfrm>
            <a:off x="1506860" y="5405864"/>
            <a:ext cx="2273052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rgbClr val="C0C0C0"/>
                </a:solidFill>
                <a:latin typeface="Arial" charset="0"/>
              </a:rPr>
              <a:t>We can learn to exert control over some bodily responses</a:t>
            </a:r>
            <a:endParaRPr lang="en-US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33814" name="Text Box 39"/>
          <p:cNvSpPr txBox="1">
            <a:spLocks noChangeArrowheads="1"/>
          </p:cNvSpPr>
          <p:nvPr/>
        </p:nvSpPr>
        <p:spPr bwMode="auto">
          <a:xfrm>
            <a:off x="5568393" y="5528974"/>
            <a:ext cx="2357438" cy="5847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rgbClr val="C0C0C0"/>
                </a:solidFill>
                <a:latin typeface="Arial" charset="0"/>
              </a:rPr>
              <a:t>Stress responses are always physiological </a:t>
            </a:r>
            <a:endParaRPr lang="en-US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33815" name="Oval 42"/>
          <p:cNvSpPr>
            <a:spLocks noChangeArrowheads="1"/>
          </p:cNvSpPr>
          <p:nvPr/>
        </p:nvSpPr>
        <p:spPr bwMode="auto">
          <a:xfrm>
            <a:off x="3635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6" name="Oval 43"/>
          <p:cNvSpPr>
            <a:spLocks noChangeArrowheads="1"/>
          </p:cNvSpPr>
          <p:nvPr/>
        </p:nvSpPr>
        <p:spPr bwMode="auto">
          <a:xfrm>
            <a:off x="6084888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7" name="Oval 44"/>
          <p:cNvSpPr>
            <a:spLocks noChangeArrowheads="1"/>
          </p:cNvSpPr>
          <p:nvPr/>
        </p:nvSpPr>
        <p:spPr bwMode="auto">
          <a:xfrm>
            <a:off x="1331913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8" name="Text Box 45"/>
          <p:cNvSpPr txBox="1">
            <a:spLocks noChangeArrowheads="1"/>
          </p:cNvSpPr>
          <p:nvPr/>
        </p:nvSpPr>
        <p:spPr bwMode="auto">
          <a:xfrm>
            <a:off x="1619250" y="299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50:50</a:t>
            </a:r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33819" name="Picture 4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4140200" y="2924175"/>
            <a:ext cx="51435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20" name="Picture 47" descr="j02403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25" y="2852738"/>
            <a:ext cx="90963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  <p:sndAc>
      <p:stSnd loop="1">
        <p:snd r:embed="rId4" name="bgmusic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74053" dir="3542175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6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Well done!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9540875" y="3141663"/>
            <a:ext cx="71438" cy="2159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endParaRPr lang="en-GB" sz="2400" i="1" smtClean="0">
              <a:solidFill>
                <a:schemeClr val="accent1"/>
              </a:solidFill>
              <a:latin typeface="Goudy Stout" pitchFamily="18" charset="0"/>
            </a:endParaRPr>
          </a:p>
        </p:txBody>
      </p:sp>
      <p:pic>
        <p:nvPicPr>
          <p:cNvPr id="115717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PPLAUS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541338" y="5589588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AutoShape 12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9388" y="6308725"/>
            <a:ext cx="792162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3" name="winlight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5717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53882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5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I’m sorry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3276600"/>
            <a:ext cx="4419600" cy="990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smtClean="0">
                <a:solidFill>
                  <a:schemeClr val="accent1"/>
                </a:solidFill>
                <a:latin typeface="Goudy Stout" pitchFamily="18" charset="0"/>
              </a:rPr>
              <a:t>That’s incorrect…</a:t>
            </a:r>
          </a:p>
        </p:txBody>
      </p:sp>
      <p:pic>
        <p:nvPicPr>
          <p:cNvPr id="35844" name="Picture 4" descr="amsad">
            <a:hlinkClick r:id="rId4" action="ppaction://hlinksldjump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943600" y="2133600"/>
            <a:ext cx="1966913" cy="4114800"/>
          </a:xfrm>
        </p:spPr>
      </p:pic>
      <p:pic>
        <p:nvPicPr>
          <p:cNvPr id="116742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rongansw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468313" y="57340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7" descr="Millionaire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02200"/>
            <a:ext cx="195580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1" name="wronganswer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6742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ChangeArrowheads="1"/>
          </p:cNvSpPr>
          <p:nvPr/>
        </p:nvSpPr>
        <p:spPr bwMode="auto">
          <a:xfrm>
            <a:off x="228600" y="228600"/>
            <a:ext cx="8686800" cy="6400800"/>
          </a:xfrm>
          <a:prstGeom prst="flowChartAlternateProcess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>
            <a:off x="228600" y="3657600"/>
            <a:ext cx="868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6868" name="Group 4"/>
          <p:cNvGrpSpPr>
            <a:grpSpLocks/>
          </p:cNvGrpSpPr>
          <p:nvPr/>
        </p:nvGrpSpPr>
        <p:grpSpPr bwMode="auto">
          <a:xfrm>
            <a:off x="228600" y="3962400"/>
            <a:ext cx="8686800" cy="990600"/>
            <a:chOff x="144" y="2496"/>
            <a:chExt cx="5472" cy="624"/>
          </a:xfrm>
        </p:grpSpPr>
        <p:sp>
          <p:nvSpPr>
            <p:cNvPr id="36903" name="Line 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6904" name="Group 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36908" name="Line 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09" name="AutoShape 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6905" name="Group 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36906" name="Line 1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07" name="AutoShape 1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6869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0" name="AutoShape 13"/>
          <p:cNvSpPr>
            <a:spLocks noChangeArrowheads="1"/>
          </p:cNvSpPr>
          <p:nvPr/>
        </p:nvSpPr>
        <p:spPr bwMode="auto">
          <a:xfrm>
            <a:off x="81534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AutoShape 1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2" name="AutoShape 15"/>
          <p:cNvSpPr>
            <a:spLocks noChangeArrowheads="1"/>
          </p:cNvSpPr>
          <p:nvPr/>
        </p:nvSpPr>
        <p:spPr bwMode="auto">
          <a:xfrm>
            <a:off x="41148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Text Box 16"/>
          <p:cNvSpPr txBox="1">
            <a:spLocks noChangeArrowheads="1"/>
          </p:cNvSpPr>
          <p:nvPr/>
        </p:nvSpPr>
        <p:spPr bwMode="auto">
          <a:xfrm>
            <a:off x="12954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>
                <a:solidFill>
                  <a:srgbClr val="FF9933"/>
                </a:solidFill>
                <a:latin typeface="Arial Black" pitchFamily="34" charset="0"/>
              </a:rPr>
              <a:t>A:</a:t>
            </a:r>
            <a:endParaRPr lang="en-US" sz="2800" dirty="0">
              <a:latin typeface="Arial" charset="0"/>
            </a:endParaRPr>
          </a:p>
        </p:txBody>
      </p:sp>
      <p:sp>
        <p:nvSpPr>
          <p:cNvPr id="36874" name="Text Box 17"/>
          <p:cNvSpPr txBox="1">
            <a:spLocks noChangeArrowheads="1"/>
          </p:cNvSpPr>
          <p:nvPr/>
        </p:nvSpPr>
        <p:spPr bwMode="auto">
          <a:xfrm>
            <a:off x="53340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B:</a:t>
            </a:r>
            <a:endParaRPr lang="en-US" sz="2800">
              <a:latin typeface="Arial" charset="0"/>
            </a:endParaRPr>
          </a:p>
        </p:txBody>
      </p:sp>
      <p:sp>
        <p:nvSpPr>
          <p:cNvPr id="36875" name="Text Box 18"/>
          <p:cNvSpPr txBox="1">
            <a:spLocks noChangeArrowheads="1"/>
          </p:cNvSpPr>
          <p:nvPr/>
        </p:nvSpPr>
        <p:spPr bwMode="auto">
          <a:xfrm>
            <a:off x="1571625" y="4000500"/>
            <a:ext cx="2133600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4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6876" name="Text Box 19"/>
          <p:cNvSpPr txBox="1">
            <a:spLocks noChangeArrowheads="1"/>
          </p:cNvSpPr>
          <p:nvPr/>
        </p:nvSpPr>
        <p:spPr bwMode="auto">
          <a:xfrm>
            <a:off x="5647295" y="4154388"/>
            <a:ext cx="2133600" cy="52322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dirty="0" smtClean="0">
                <a:solidFill>
                  <a:schemeClr val="bg1"/>
                </a:solidFill>
                <a:latin typeface="Arial" charset="0"/>
              </a:rPr>
              <a:t>It can increase a person’s </a:t>
            </a:r>
            <a:r>
              <a:rPr lang="en-US" sz="1400" dirty="0" err="1" smtClean="0">
                <a:solidFill>
                  <a:schemeClr val="bg1"/>
                </a:solidFill>
                <a:latin typeface="Arial" charset="0"/>
              </a:rPr>
              <a:t>allostatic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</a:rPr>
              <a:t> load</a:t>
            </a:r>
            <a:endParaRPr lang="en-US" sz="1400" dirty="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36877" name="Group 20"/>
          <p:cNvGrpSpPr>
            <a:grpSpLocks/>
          </p:cNvGrpSpPr>
          <p:nvPr/>
        </p:nvGrpSpPr>
        <p:grpSpPr bwMode="auto">
          <a:xfrm>
            <a:off x="685800" y="609600"/>
            <a:ext cx="7847013" cy="1163638"/>
            <a:chOff x="432" y="384"/>
            <a:chExt cx="4944" cy="1728"/>
          </a:xfrm>
        </p:grpSpPr>
        <p:sp>
          <p:nvSpPr>
            <p:cNvPr id="36900" name="AutoShape 21"/>
            <p:cNvSpPr>
              <a:spLocks noChangeArrowheads="1"/>
            </p:cNvSpPr>
            <p:nvPr/>
          </p:nvSpPr>
          <p:spPr bwMode="auto">
            <a:xfrm>
              <a:off x="432" y="384"/>
              <a:ext cx="4944" cy="1728"/>
            </a:xfrm>
            <a:prstGeom prst="flowChartAlternateProcess">
              <a:avLst/>
            </a:prstGeom>
            <a:solidFill>
              <a:schemeClr val="tx1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400" dirty="0">
                  <a:solidFill>
                    <a:srgbClr val="C0C0C0"/>
                  </a:solidFill>
                  <a:latin typeface="Arial" charset="0"/>
                </a:rPr>
                <a:t>$</a:t>
              </a:r>
              <a:r>
                <a:rPr lang="en-US" sz="2400" dirty="0" smtClean="0">
                  <a:solidFill>
                    <a:srgbClr val="C0C0C0"/>
                  </a:solidFill>
                  <a:latin typeface="Arial" charset="0"/>
                </a:rPr>
                <a:t>125,000</a:t>
              </a:r>
              <a:endParaRPr lang="en-US" sz="2400" dirty="0">
                <a:solidFill>
                  <a:srgbClr val="C0C0C0"/>
                </a:solidFill>
                <a:latin typeface="Arial" charset="0"/>
              </a:endParaRPr>
            </a:p>
            <a:p>
              <a:pPr eaLnBrk="1" hangingPunct="1"/>
              <a:r>
                <a:rPr lang="en-GB" sz="2400" dirty="0" smtClean="0">
                  <a:solidFill>
                    <a:schemeClr val="hlink"/>
                  </a:solidFill>
                  <a:latin typeface="Arial" charset="0"/>
                </a:rPr>
                <a:t>Which of the following is </a:t>
              </a:r>
              <a:r>
                <a:rPr lang="en-GB" sz="2400" b="1" u="sng" dirty="0" smtClean="0">
                  <a:solidFill>
                    <a:schemeClr val="hlink"/>
                  </a:solidFill>
                  <a:latin typeface="Arial" charset="0"/>
                </a:rPr>
                <a:t>true</a:t>
              </a:r>
              <a:r>
                <a:rPr lang="en-GB" sz="2400" dirty="0" smtClean="0">
                  <a:solidFill>
                    <a:schemeClr val="hlink"/>
                  </a:solidFill>
                  <a:latin typeface="Arial" charset="0"/>
                </a:rPr>
                <a:t> of meditation?</a:t>
              </a:r>
              <a:endParaRPr lang="en-US" sz="2400" dirty="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36901" name="AutoShape 22"/>
            <p:cNvSpPr>
              <a:spLocks noChangeArrowheads="1"/>
            </p:cNvSpPr>
            <p:nvPr/>
          </p:nvSpPr>
          <p:spPr bwMode="auto">
            <a:xfrm>
              <a:off x="540" y="646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02" name="AutoShape 23"/>
            <p:cNvSpPr>
              <a:spLocks noChangeArrowheads="1"/>
            </p:cNvSpPr>
            <p:nvPr/>
          </p:nvSpPr>
          <p:spPr bwMode="auto">
            <a:xfrm>
              <a:off x="5086" y="646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878" name="Group 24"/>
          <p:cNvGrpSpPr>
            <a:grpSpLocks/>
          </p:cNvGrpSpPr>
          <p:nvPr/>
        </p:nvGrpSpPr>
        <p:grpSpPr bwMode="auto">
          <a:xfrm>
            <a:off x="228600" y="5334000"/>
            <a:ext cx="8686800" cy="990600"/>
            <a:chOff x="144" y="2496"/>
            <a:chExt cx="5472" cy="624"/>
          </a:xfrm>
        </p:grpSpPr>
        <p:sp>
          <p:nvSpPr>
            <p:cNvPr id="36893" name="Line 2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6894" name="Group 2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36898" name="Line 2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899" name="AutoShape 2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6895" name="Group 2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36896" name="Line 3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897" name="AutoShape 3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6879" name="AutoShape 3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0" name="AutoShape 33"/>
          <p:cNvSpPr>
            <a:spLocks noChangeArrowheads="1"/>
          </p:cNvSpPr>
          <p:nvPr/>
        </p:nvSpPr>
        <p:spPr bwMode="auto">
          <a:xfrm>
            <a:off x="81534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1" name="AutoShape 3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2" name="AutoShape 35"/>
          <p:cNvSpPr>
            <a:spLocks noChangeArrowheads="1"/>
          </p:cNvSpPr>
          <p:nvPr/>
        </p:nvSpPr>
        <p:spPr bwMode="auto">
          <a:xfrm>
            <a:off x="41148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3" name="Text Box 36"/>
          <p:cNvSpPr txBox="1">
            <a:spLocks noChangeArrowheads="1"/>
          </p:cNvSpPr>
          <p:nvPr/>
        </p:nvSpPr>
        <p:spPr bwMode="auto">
          <a:xfrm>
            <a:off x="12954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C:</a:t>
            </a:r>
            <a:endParaRPr lang="en-US" sz="2800">
              <a:latin typeface="Arial" charset="0"/>
            </a:endParaRPr>
          </a:p>
        </p:txBody>
      </p:sp>
      <p:sp>
        <p:nvSpPr>
          <p:cNvPr id="36884" name="Text Box 37"/>
          <p:cNvSpPr txBox="1">
            <a:spLocks noChangeArrowheads="1"/>
          </p:cNvSpPr>
          <p:nvPr/>
        </p:nvSpPr>
        <p:spPr bwMode="auto">
          <a:xfrm>
            <a:off x="53340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D:</a:t>
            </a:r>
            <a:endParaRPr lang="en-US" sz="2800">
              <a:latin typeface="Arial" charset="0"/>
            </a:endParaRPr>
          </a:p>
        </p:txBody>
      </p:sp>
      <p:sp>
        <p:nvSpPr>
          <p:cNvPr id="36885" name="Text Box 38"/>
          <p:cNvSpPr txBox="1">
            <a:spLocks noChangeArrowheads="1"/>
          </p:cNvSpPr>
          <p:nvPr/>
        </p:nvSpPr>
        <p:spPr bwMode="auto">
          <a:xfrm>
            <a:off x="1571604" y="5572140"/>
            <a:ext cx="24384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dirty="0" smtClean="0">
                <a:solidFill>
                  <a:schemeClr val="bg1"/>
                </a:solidFill>
                <a:latin typeface="Arial" charset="0"/>
              </a:rPr>
              <a:t>It can increase the level of cortisol in the blood stream</a:t>
            </a:r>
            <a:endParaRPr lang="en-US" sz="14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6886" name="Text Box 39"/>
          <p:cNvSpPr txBox="1">
            <a:spLocks noChangeArrowheads="1"/>
          </p:cNvSpPr>
          <p:nvPr/>
        </p:nvSpPr>
        <p:spPr bwMode="auto">
          <a:xfrm>
            <a:off x="5628954" y="5452031"/>
            <a:ext cx="2133600" cy="73866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dirty="0" smtClean="0">
                <a:solidFill>
                  <a:schemeClr val="bg1"/>
                </a:solidFill>
                <a:latin typeface="Arial" charset="0"/>
              </a:rPr>
              <a:t>It can activate the sympathetic nervous system</a:t>
            </a:r>
            <a:endParaRPr lang="en-US" sz="14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6887" name="Oval 42"/>
          <p:cNvSpPr>
            <a:spLocks noChangeArrowheads="1"/>
          </p:cNvSpPr>
          <p:nvPr/>
        </p:nvSpPr>
        <p:spPr bwMode="auto">
          <a:xfrm>
            <a:off x="3635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8" name="Oval 43"/>
          <p:cNvSpPr>
            <a:spLocks noChangeArrowheads="1"/>
          </p:cNvSpPr>
          <p:nvPr/>
        </p:nvSpPr>
        <p:spPr bwMode="auto">
          <a:xfrm>
            <a:off x="6011863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9" name="Oval 44"/>
          <p:cNvSpPr>
            <a:spLocks noChangeArrowheads="1"/>
          </p:cNvSpPr>
          <p:nvPr/>
        </p:nvSpPr>
        <p:spPr bwMode="auto">
          <a:xfrm>
            <a:off x="1547813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90" name="Text Box 45"/>
          <p:cNvSpPr txBox="1">
            <a:spLocks noChangeArrowheads="1"/>
          </p:cNvSpPr>
          <p:nvPr/>
        </p:nvSpPr>
        <p:spPr bwMode="auto">
          <a:xfrm>
            <a:off x="1835150" y="299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50:50</a:t>
            </a:r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36891" name="Picture 4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4211638" y="2924175"/>
            <a:ext cx="51435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92" name="Picture 47" descr="j02403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25" y="2852738"/>
            <a:ext cx="90963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 Box 38"/>
          <p:cNvSpPr txBox="1">
            <a:spLocks noChangeArrowheads="1"/>
          </p:cNvSpPr>
          <p:nvPr/>
        </p:nvSpPr>
        <p:spPr bwMode="auto">
          <a:xfrm>
            <a:off x="1571604" y="4154388"/>
            <a:ext cx="24384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dirty="0" smtClean="0">
                <a:solidFill>
                  <a:schemeClr val="bg1"/>
                </a:solidFill>
                <a:latin typeface="Arial" charset="0"/>
              </a:rPr>
              <a:t>It can reduce physiological and psychological arousal</a:t>
            </a:r>
            <a:endParaRPr lang="en-US" sz="1400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  <p:sndAc>
      <p:stSnd loop="1">
        <p:snd r:embed="rId4" name="bgmusic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74053" dir="3542175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6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Very good!</a:t>
            </a:r>
          </a:p>
        </p:txBody>
      </p:sp>
      <p:pic>
        <p:nvPicPr>
          <p:cNvPr id="11776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PPLAUS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813" y="7173913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AutoShap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9388" y="6308725"/>
            <a:ext cx="792162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3" name="winlight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7765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53882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5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Incorrect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3276600"/>
            <a:ext cx="4419600" cy="990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smtClean="0">
                <a:solidFill>
                  <a:schemeClr val="accent1"/>
                </a:solidFill>
                <a:latin typeface="Goudy Stout" pitchFamily="18" charset="0"/>
              </a:rPr>
              <a:t>You should have got that one!</a:t>
            </a:r>
          </a:p>
        </p:txBody>
      </p:sp>
      <p:pic>
        <p:nvPicPr>
          <p:cNvPr id="38916" name="Picture 4" descr="amsad">
            <a:hlinkClick r:id="rId4" action="ppaction://hlinksldjump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943600" y="2133600"/>
            <a:ext cx="1966913" cy="4114800"/>
          </a:xfrm>
        </p:spPr>
      </p:pic>
      <p:pic>
        <p:nvPicPr>
          <p:cNvPr id="118791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rongansw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468313" y="6092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8" descr="Millionaire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02200"/>
            <a:ext cx="195580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1" name="wronganswer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8791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ChangeArrowheads="1"/>
          </p:cNvSpPr>
          <p:nvPr/>
        </p:nvSpPr>
        <p:spPr bwMode="auto">
          <a:xfrm>
            <a:off x="228600" y="228600"/>
            <a:ext cx="8686800" cy="6400800"/>
          </a:xfrm>
          <a:prstGeom prst="flowChartAlternateProcess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228600" y="3657600"/>
            <a:ext cx="868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9940" name="Group 4"/>
          <p:cNvGrpSpPr>
            <a:grpSpLocks/>
          </p:cNvGrpSpPr>
          <p:nvPr/>
        </p:nvGrpSpPr>
        <p:grpSpPr bwMode="auto">
          <a:xfrm>
            <a:off x="228600" y="3962400"/>
            <a:ext cx="8686800" cy="990600"/>
            <a:chOff x="144" y="2496"/>
            <a:chExt cx="5472" cy="624"/>
          </a:xfrm>
        </p:grpSpPr>
        <p:sp>
          <p:nvSpPr>
            <p:cNvPr id="39975" name="Line 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9976" name="Group 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39980" name="Line 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9981" name="AutoShape 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9977" name="Group 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39978" name="Line 1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9979" name="AutoShape 1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9941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2" name="AutoShape 13"/>
          <p:cNvSpPr>
            <a:spLocks noChangeArrowheads="1"/>
          </p:cNvSpPr>
          <p:nvPr/>
        </p:nvSpPr>
        <p:spPr bwMode="auto">
          <a:xfrm>
            <a:off x="81534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3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4" name="AutoShape 15"/>
          <p:cNvSpPr>
            <a:spLocks noChangeArrowheads="1"/>
          </p:cNvSpPr>
          <p:nvPr/>
        </p:nvSpPr>
        <p:spPr bwMode="auto">
          <a:xfrm>
            <a:off x="41148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5" name="Text Box 16"/>
          <p:cNvSpPr txBox="1">
            <a:spLocks noChangeArrowheads="1"/>
          </p:cNvSpPr>
          <p:nvPr/>
        </p:nvSpPr>
        <p:spPr bwMode="auto">
          <a:xfrm>
            <a:off x="12954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A:</a:t>
            </a:r>
            <a:endParaRPr lang="en-US" sz="2800">
              <a:latin typeface="Arial" charset="0"/>
            </a:endParaRPr>
          </a:p>
        </p:txBody>
      </p:sp>
      <p:sp>
        <p:nvSpPr>
          <p:cNvPr id="39946" name="Text Box 17"/>
          <p:cNvSpPr txBox="1">
            <a:spLocks noChangeArrowheads="1"/>
          </p:cNvSpPr>
          <p:nvPr/>
        </p:nvSpPr>
        <p:spPr bwMode="auto">
          <a:xfrm>
            <a:off x="53340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B:</a:t>
            </a:r>
            <a:endParaRPr lang="en-US" sz="2800">
              <a:latin typeface="Arial" charset="0"/>
            </a:endParaRPr>
          </a:p>
        </p:txBody>
      </p:sp>
      <p:sp>
        <p:nvSpPr>
          <p:cNvPr id="39948" name="Text Box 19"/>
          <p:cNvSpPr txBox="1">
            <a:spLocks noChangeArrowheads="1"/>
          </p:cNvSpPr>
          <p:nvPr/>
        </p:nvSpPr>
        <p:spPr bwMode="auto">
          <a:xfrm>
            <a:off x="5572125" y="4221733"/>
            <a:ext cx="24288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20000"/>
              </a:spcBef>
            </a:pPr>
            <a:r>
              <a:rPr lang="en-GB" b="1" dirty="0" smtClean="0">
                <a:solidFill>
                  <a:schemeClr val="bg1"/>
                </a:solidFill>
                <a:latin typeface="Arial" charset="0"/>
              </a:rPr>
              <a:t>Pituitary gland</a:t>
            </a:r>
            <a:endParaRPr lang="en-US" b="1" dirty="0">
              <a:solidFill>
                <a:schemeClr val="hlink"/>
              </a:solidFill>
              <a:latin typeface="Arial" charset="0"/>
            </a:endParaRPr>
          </a:p>
        </p:txBody>
      </p:sp>
      <p:grpSp>
        <p:nvGrpSpPr>
          <p:cNvPr id="39949" name="Group 20"/>
          <p:cNvGrpSpPr>
            <a:grpSpLocks/>
          </p:cNvGrpSpPr>
          <p:nvPr/>
        </p:nvGrpSpPr>
        <p:grpSpPr bwMode="auto">
          <a:xfrm>
            <a:off x="685800" y="609600"/>
            <a:ext cx="7847013" cy="1090613"/>
            <a:chOff x="432" y="384"/>
            <a:chExt cx="4944" cy="1728"/>
          </a:xfrm>
        </p:grpSpPr>
        <p:sp>
          <p:nvSpPr>
            <p:cNvPr id="39972" name="AutoShape 21"/>
            <p:cNvSpPr>
              <a:spLocks noChangeArrowheads="1"/>
            </p:cNvSpPr>
            <p:nvPr/>
          </p:nvSpPr>
          <p:spPr bwMode="auto">
            <a:xfrm>
              <a:off x="432" y="384"/>
              <a:ext cx="4944" cy="1728"/>
            </a:xfrm>
            <a:prstGeom prst="flowChartAlternateProcess">
              <a:avLst/>
            </a:prstGeom>
            <a:solidFill>
              <a:schemeClr val="tx1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400" dirty="0" smtClean="0">
                <a:solidFill>
                  <a:srgbClr val="C0C0C0"/>
                </a:solidFill>
                <a:latin typeface="Arial" charset="0"/>
              </a:endParaRPr>
            </a:p>
            <a:p>
              <a:r>
                <a:rPr lang="en-US" sz="2400" dirty="0">
                  <a:solidFill>
                    <a:srgbClr val="C0C0C0"/>
                  </a:solidFill>
                  <a:latin typeface="Arial" charset="0"/>
                </a:rPr>
                <a:t>$</a:t>
              </a:r>
              <a:r>
                <a:rPr lang="en-US" sz="2400" dirty="0" smtClean="0">
                  <a:solidFill>
                    <a:srgbClr val="C0C0C0"/>
                  </a:solidFill>
                  <a:latin typeface="Arial" charset="0"/>
                </a:rPr>
                <a:t>250,000</a:t>
              </a:r>
              <a:endParaRPr lang="en-US" sz="2400" dirty="0">
                <a:solidFill>
                  <a:srgbClr val="C0C0C0"/>
                </a:solidFill>
                <a:latin typeface="Arial" charset="0"/>
              </a:endParaRPr>
            </a:p>
            <a:p>
              <a:pPr eaLnBrk="1" hangingPunct="1"/>
              <a:r>
                <a:rPr lang="en-US" sz="2000" b="1" dirty="0" smtClean="0">
                  <a:solidFill>
                    <a:schemeClr val="bg1"/>
                  </a:solidFill>
                  <a:latin typeface="Arial" charset="0"/>
                </a:rPr>
                <a:t>Cortisol is secreted by the ________________?</a:t>
              </a:r>
            </a:p>
            <a:p>
              <a:pPr eaLnBrk="1" hangingPunct="1"/>
              <a:endParaRPr lang="en-US" sz="2000" b="1" dirty="0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9973" name="AutoShape 22"/>
            <p:cNvSpPr>
              <a:spLocks noChangeArrowheads="1"/>
            </p:cNvSpPr>
            <p:nvPr/>
          </p:nvSpPr>
          <p:spPr bwMode="auto">
            <a:xfrm>
              <a:off x="528" y="1152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74" name="AutoShape 23"/>
            <p:cNvSpPr>
              <a:spLocks noChangeArrowheads="1"/>
            </p:cNvSpPr>
            <p:nvPr/>
          </p:nvSpPr>
          <p:spPr bwMode="auto">
            <a:xfrm>
              <a:off x="5086" y="890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9950" name="Group 24"/>
          <p:cNvGrpSpPr>
            <a:grpSpLocks/>
          </p:cNvGrpSpPr>
          <p:nvPr/>
        </p:nvGrpSpPr>
        <p:grpSpPr bwMode="auto">
          <a:xfrm>
            <a:off x="250825" y="5214938"/>
            <a:ext cx="8686800" cy="1149350"/>
            <a:chOff x="144" y="2396"/>
            <a:chExt cx="5472" cy="724"/>
          </a:xfrm>
        </p:grpSpPr>
        <p:sp>
          <p:nvSpPr>
            <p:cNvPr id="39965" name="Line 2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9966" name="Group 2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39970" name="Line 2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9971" name="AutoShape 2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9967" name="Group 29"/>
            <p:cNvGrpSpPr>
              <a:grpSpLocks/>
            </p:cNvGrpSpPr>
            <p:nvPr/>
          </p:nvGrpSpPr>
          <p:grpSpPr bwMode="auto">
            <a:xfrm flipH="1">
              <a:off x="144" y="2396"/>
              <a:ext cx="2640" cy="724"/>
              <a:chOff x="2976" y="2396"/>
              <a:chExt cx="2640" cy="724"/>
            </a:xfrm>
          </p:grpSpPr>
          <p:sp>
            <p:nvSpPr>
              <p:cNvPr id="39968" name="Line 3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9969" name="AutoShape 31"/>
              <p:cNvSpPr>
                <a:spLocks noChangeArrowheads="1"/>
              </p:cNvSpPr>
              <p:nvPr/>
            </p:nvSpPr>
            <p:spPr bwMode="auto">
              <a:xfrm>
                <a:off x="2976" y="2396"/>
                <a:ext cx="2352" cy="7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9951" name="AutoShape 3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2" name="AutoShape 33"/>
          <p:cNvSpPr>
            <a:spLocks noChangeArrowheads="1"/>
          </p:cNvSpPr>
          <p:nvPr/>
        </p:nvSpPr>
        <p:spPr bwMode="auto">
          <a:xfrm>
            <a:off x="81534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3" name="AutoShape 3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4" name="AutoShape 35"/>
          <p:cNvSpPr>
            <a:spLocks noChangeArrowheads="1"/>
          </p:cNvSpPr>
          <p:nvPr/>
        </p:nvSpPr>
        <p:spPr bwMode="auto">
          <a:xfrm>
            <a:off x="41148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5" name="Text Box 36"/>
          <p:cNvSpPr txBox="1">
            <a:spLocks noChangeArrowheads="1"/>
          </p:cNvSpPr>
          <p:nvPr/>
        </p:nvSpPr>
        <p:spPr bwMode="auto">
          <a:xfrm>
            <a:off x="12954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C:</a:t>
            </a:r>
            <a:endParaRPr lang="en-US" sz="2800">
              <a:latin typeface="Arial" charset="0"/>
            </a:endParaRPr>
          </a:p>
        </p:txBody>
      </p:sp>
      <p:sp>
        <p:nvSpPr>
          <p:cNvPr id="39956" name="Text Box 37"/>
          <p:cNvSpPr txBox="1">
            <a:spLocks noChangeArrowheads="1"/>
          </p:cNvSpPr>
          <p:nvPr/>
        </p:nvSpPr>
        <p:spPr bwMode="auto">
          <a:xfrm>
            <a:off x="53340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D:</a:t>
            </a:r>
            <a:endParaRPr lang="en-US" sz="2800">
              <a:latin typeface="Arial" charset="0"/>
            </a:endParaRPr>
          </a:p>
        </p:txBody>
      </p:sp>
      <p:sp>
        <p:nvSpPr>
          <p:cNvPr id="64550" name="Text Box 38"/>
          <p:cNvSpPr txBox="1">
            <a:spLocks noChangeArrowheads="1"/>
          </p:cNvSpPr>
          <p:nvPr/>
        </p:nvSpPr>
        <p:spPr bwMode="auto">
          <a:xfrm>
            <a:off x="1571604" y="5599397"/>
            <a:ext cx="24288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GB" b="1" dirty="0" smtClean="0">
                <a:solidFill>
                  <a:schemeClr val="bg1"/>
                </a:solidFill>
                <a:latin typeface="Arial" charset="0"/>
              </a:rPr>
              <a:t>Amygdala</a:t>
            </a:r>
            <a:endParaRPr lang="en-US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9958" name="Text Box 39"/>
          <p:cNvSpPr txBox="1">
            <a:spLocks noChangeArrowheads="1"/>
          </p:cNvSpPr>
          <p:nvPr/>
        </p:nvSpPr>
        <p:spPr bwMode="auto">
          <a:xfrm>
            <a:off x="1571604" y="4303811"/>
            <a:ext cx="2133600" cy="33855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latin typeface="Arial" charset="0"/>
              </a:rPr>
              <a:t>Hypothalamus</a:t>
            </a:r>
            <a:endParaRPr lang="en-US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9959" name="Oval 42"/>
          <p:cNvSpPr>
            <a:spLocks noChangeArrowheads="1"/>
          </p:cNvSpPr>
          <p:nvPr/>
        </p:nvSpPr>
        <p:spPr bwMode="auto">
          <a:xfrm>
            <a:off x="3635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0" name="Oval 43"/>
          <p:cNvSpPr>
            <a:spLocks noChangeArrowheads="1"/>
          </p:cNvSpPr>
          <p:nvPr/>
        </p:nvSpPr>
        <p:spPr bwMode="auto">
          <a:xfrm>
            <a:off x="6011863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1" name="Oval 44"/>
          <p:cNvSpPr>
            <a:spLocks noChangeArrowheads="1"/>
          </p:cNvSpPr>
          <p:nvPr/>
        </p:nvSpPr>
        <p:spPr bwMode="auto">
          <a:xfrm>
            <a:off x="1403350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2" name="Text Box 45"/>
          <p:cNvSpPr txBox="1">
            <a:spLocks noChangeArrowheads="1"/>
          </p:cNvSpPr>
          <p:nvPr/>
        </p:nvSpPr>
        <p:spPr bwMode="auto">
          <a:xfrm>
            <a:off x="1692275" y="2924175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50:50</a:t>
            </a:r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39963" name="Picture 4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4211638" y="2924175"/>
            <a:ext cx="51435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4" name="Picture 47" descr="j02403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25" y="2852738"/>
            <a:ext cx="90963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7" name="Text Box 18"/>
          <p:cNvSpPr txBox="1">
            <a:spLocks noChangeArrowheads="1"/>
          </p:cNvSpPr>
          <p:nvPr/>
        </p:nvSpPr>
        <p:spPr bwMode="auto">
          <a:xfrm>
            <a:off x="5638800" y="5700512"/>
            <a:ext cx="2133600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chemeClr val="bg1"/>
                </a:solidFill>
                <a:latin typeface="Arial" charset="0"/>
              </a:rPr>
              <a:t>Adrenal glands</a:t>
            </a:r>
            <a:endParaRPr lang="en-US" b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  <p:sndAc>
      <p:stSnd loop="1">
        <p:snd r:embed="rId4" name="bgmusic.wav"/>
      </p:stSnd>
    </p:sndAc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74053" dir="3542175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6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Excellent!</a:t>
            </a:r>
          </a:p>
        </p:txBody>
      </p:sp>
      <p:pic>
        <p:nvPicPr>
          <p:cNvPr id="119813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PPLAUS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2275" y="7173913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AutoShap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9388" y="6308725"/>
            <a:ext cx="792162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3" name="winlight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981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8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ronganswer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41338" y="56610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53882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5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Unlucky!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3276600"/>
            <a:ext cx="4419600" cy="990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smtClean="0">
                <a:solidFill>
                  <a:schemeClr val="accent1"/>
                </a:solidFill>
                <a:latin typeface="Goudy Stout" pitchFamily="18" charset="0"/>
              </a:rPr>
              <a:t>That’s incorrect</a:t>
            </a:r>
          </a:p>
        </p:txBody>
      </p:sp>
      <p:pic>
        <p:nvPicPr>
          <p:cNvPr id="5125" name="Picture 4" descr="amsad">
            <a:hlinkClick r:id="rId5" action="ppaction://hlinksldjump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372225" y="2060575"/>
            <a:ext cx="1966913" cy="4114800"/>
          </a:xfrm>
        </p:spPr>
      </p:pic>
      <p:pic>
        <p:nvPicPr>
          <p:cNvPr id="5126" name="Picture 10" descr="Millionaire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73638"/>
            <a:ext cx="1884363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1" name="wronganswer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638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53882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5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Wrong Choice!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3276600"/>
            <a:ext cx="4419600" cy="990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smtClean="0">
                <a:solidFill>
                  <a:schemeClr val="accent1"/>
                </a:solidFill>
                <a:latin typeface="Goudy Stout" pitchFamily="18" charset="0"/>
              </a:rPr>
              <a:t>That’s incorrect…</a:t>
            </a:r>
          </a:p>
        </p:txBody>
      </p:sp>
      <p:pic>
        <p:nvPicPr>
          <p:cNvPr id="41988" name="Picture 4" descr="amsad">
            <a:hlinkClick r:id="rId4" action="ppaction://hlinksldjump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943600" y="2133600"/>
            <a:ext cx="1966913" cy="4114800"/>
          </a:xfrm>
        </p:spPr>
      </p:pic>
      <p:pic>
        <p:nvPicPr>
          <p:cNvPr id="120838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rongansw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468313" y="61658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7" descr="Millionaire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73638"/>
            <a:ext cx="1884363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1" name="wronganswer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0838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ChangeArrowheads="1"/>
          </p:cNvSpPr>
          <p:nvPr/>
        </p:nvSpPr>
        <p:spPr bwMode="auto">
          <a:xfrm>
            <a:off x="250825" y="260350"/>
            <a:ext cx="8686800" cy="6400800"/>
          </a:xfrm>
          <a:prstGeom prst="flowChartAlternateProcess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1" name="Line 3"/>
          <p:cNvSpPr>
            <a:spLocks noChangeShapeType="1"/>
          </p:cNvSpPr>
          <p:nvPr/>
        </p:nvSpPr>
        <p:spPr bwMode="auto">
          <a:xfrm>
            <a:off x="228600" y="3657600"/>
            <a:ext cx="868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43012" name="Group 4"/>
          <p:cNvGrpSpPr>
            <a:grpSpLocks/>
          </p:cNvGrpSpPr>
          <p:nvPr/>
        </p:nvGrpSpPr>
        <p:grpSpPr bwMode="auto">
          <a:xfrm>
            <a:off x="304800" y="4038600"/>
            <a:ext cx="8686800" cy="990600"/>
            <a:chOff x="144" y="2496"/>
            <a:chExt cx="5472" cy="624"/>
          </a:xfrm>
        </p:grpSpPr>
        <p:sp>
          <p:nvSpPr>
            <p:cNvPr id="43047" name="Line 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43048" name="Group 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43052" name="Line 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3053" name="AutoShape 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49" name="Group 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43050" name="Line 1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3051" name="AutoShape 1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3013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4" name="AutoShape 13"/>
          <p:cNvSpPr>
            <a:spLocks noChangeArrowheads="1"/>
          </p:cNvSpPr>
          <p:nvPr/>
        </p:nvSpPr>
        <p:spPr bwMode="auto">
          <a:xfrm>
            <a:off x="81534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5" name="AutoShape 1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6" name="AutoShape 15"/>
          <p:cNvSpPr>
            <a:spLocks noChangeArrowheads="1"/>
          </p:cNvSpPr>
          <p:nvPr/>
        </p:nvSpPr>
        <p:spPr bwMode="auto">
          <a:xfrm>
            <a:off x="41148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7" name="Text Box 16"/>
          <p:cNvSpPr txBox="1">
            <a:spLocks noChangeArrowheads="1"/>
          </p:cNvSpPr>
          <p:nvPr/>
        </p:nvSpPr>
        <p:spPr bwMode="auto">
          <a:xfrm>
            <a:off x="12954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A:</a:t>
            </a:r>
            <a:endParaRPr lang="en-US" sz="2800">
              <a:latin typeface="Arial" charset="0"/>
            </a:endParaRPr>
          </a:p>
        </p:txBody>
      </p:sp>
      <p:sp>
        <p:nvSpPr>
          <p:cNvPr id="43018" name="Text Box 17"/>
          <p:cNvSpPr txBox="1">
            <a:spLocks noChangeArrowheads="1"/>
          </p:cNvSpPr>
          <p:nvPr/>
        </p:nvSpPr>
        <p:spPr bwMode="auto">
          <a:xfrm>
            <a:off x="53340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B:</a:t>
            </a:r>
            <a:endParaRPr lang="en-US" sz="2800">
              <a:latin typeface="Arial" charset="0"/>
            </a:endParaRPr>
          </a:p>
        </p:txBody>
      </p:sp>
      <p:sp>
        <p:nvSpPr>
          <p:cNvPr id="43019" name="Text Box 18"/>
          <p:cNvSpPr txBox="1">
            <a:spLocks noChangeArrowheads="1"/>
          </p:cNvSpPr>
          <p:nvPr/>
        </p:nvSpPr>
        <p:spPr bwMode="auto">
          <a:xfrm>
            <a:off x="1571625" y="4305886"/>
            <a:ext cx="2143125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20000"/>
              </a:spcBef>
            </a:pPr>
            <a:r>
              <a:rPr lang="en-GB" b="1" dirty="0" smtClean="0">
                <a:solidFill>
                  <a:schemeClr val="bg1"/>
                </a:solidFill>
                <a:latin typeface="Arial" charset="0"/>
              </a:rPr>
              <a:t>1925</a:t>
            </a:r>
            <a:endParaRPr lang="en-GB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3020" name="Text Box 19"/>
          <p:cNvSpPr txBox="1">
            <a:spLocks noChangeArrowheads="1"/>
          </p:cNvSpPr>
          <p:nvPr/>
        </p:nvSpPr>
        <p:spPr bwMode="auto">
          <a:xfrm>
            <a:off x="5581633" y="4289009"/>
            <a:ext cx="2571767" cy="33855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>
              <a:spcBef>
                <a:spcPct val="20000"/>
              </a:spcBef>
            </a:pPr>
            <a:r>
              <a:rPr lang="en-GB" b="1" dirty="0" smtClean="0">
                <a:solidFill>
                  <a:schemeClr val="bg1"/>
                </a:solidFill>
                <a:latin typeface="Arial" charset="0"/>
              </a:rPr>
              <a:t>1932</a:t>
            </a:r>
            <a:endParaRPr lang="en-GB" b="1" dirty="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43021" name="Group 20"/>
          <p:cNvGrpSpPr>
            <a:grpSpLocks/>
          </p:cNvGrpSpPr>
          <p:nvPr/>
        </p:nvGrpSpPr>
        <p:grpSpPr bwMode="auto">
          <a:xfrm>
            <a:off x="685800" y="333375"/>
            <a:ext cx="7847013" cy="1727200"/>
            <a:chOff x="432" y="384"/>
            <a:chExt cx="4944" cy="1728"/>
          </a:xfrm>
        </p:grpSpPr>
        <p:sp>
          <p:nvSpPr>
            <p:cNvPr id="43044" name="AutoShape 21"/>
            <p:cNvSpPr>
              <a:spLocks noChangeArrowheads="1"/>
            </p:cNvSpPr>
            <p:nvPr/>
          </p:nvSpPr>
          <p:spPr bwMode="auto">
            <a:xfrm>
              <a:off x="432" y="384"/>
              <a:ext cx="4944" cy="1728"/>
            </a:xfrm>
            <a:prstGeom prst="flowChartAlternateProcess">
              <a:avLst/>
            </a:prstGeom>
            <a:solidFill>
              <a:schemeClr val="tx1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400" b="1" dirty="0">
                  <a:solidFill>
                    <a:schemeClr val="bg1"/>
                  </a:solidFill>
                  <a:latin typeface="Arial" charset="0"/>
                </a:rPr>
                <a:t>$</a:t>
              </a:r>
              <a:r>
                <a:rPr lang="en-US" sz="2400" b="1" dirty="0" smtClean="0">
                  <a:solidFill>
                    <a:schemeClr val="bg1"/>
                  </a:solidFill>
                  <a:latin typeface="Arial" charset="0"/>
                </a:rPr>
                <a:t>500,000</a:t>
              </a:r>
              <a:endParaRPr lang="en-US" sz="2400" b="1" dirty="0">
                <a:solidFill>
                  <a:schemeClr val="bg1"/>
                </a:solidFill>
                <a:latin typeface="Arial" charset="0"/>
              </a:endParaRPr>
            </a:p>
            <a:p>
              <a:pPr eaLnBrk="1" hangingPunct="1"/>
              <a:r>
                <a:rPr lang="en-GB" sz="2000" dirty="0" smtClean="0">
                  <a:solidFill>
                    <a:schemeClr val="bg1"/>
                  </a:solidFill>
                  <a:latin typeface="Arial" charset="0"/>
                </a:rPr>
                <a:t>In which year did Walter Cannon first identify the fight-flight </a:t>
              </a:r>
            </a:p>
            <a:p>
              <a:pPr eaLnBrk="1" hangingPunct="1"/>
              <a:r>
                <a:rPr lang="en-GB" sz="2000" dirty="0" smtClean="0">
                  <a:solidFill>
                    <a:schemeClr val="bg1"/>
                  </a:solidFill>
                  <a:latin typeface="Arial" charset="0"/>
                </a:rPr>
                <a:t>response?</a:t>
              </a:r>
              <a:endParaRPr lang="en-GB" sz="2000" dirty="0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43045" name="AutoShape 22"/>
            <p:cNvSpPr>
              <a:spLocks noChangeArrowheads="1"/>
            </p:cNvSpPr>
            <p:nvPr/>
          </p:nvSpPr>
          <p:spPr bwMode="auto">
            <a:xfrm>
              <a:off x="585" y="551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46" name="AutoShape 23"/>
            <p:cNvSpPr>
              <a:spLocks noChangeArrowheads="1"/>
            </p:cNvSpPr>
            <p:nvPr/>
          </p:nvSpPr>
          <p:spPr bwMode="auto">
            <a:xfrm>
              <a:off x="4906" y="622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022" name="Group 24"/>
          <p:cNvGrpSpPr>
            <a:grpSpLocks/>
          </p:cNvGrpSpPr>
          <p:nvPr/>
        </p:nvGrpSpPr>
        <p:grpSpPr bwMode="auto">
          <a:xfrm>
            <a:off x="228600" y="5334000"/>
            <a:ext cx="8686800" cy="990600"/>
            <a:chOff x="144" y="2496"/>
            <a:chExt cx="5472" cy="624"/>
          </a:xfrm>
        </p:grpSpPr>
        <p:sp>
          <p:nvSpPr>
            <p:cNvPr id="43037" name="Line 2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43038" name="Group 2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43042" name="Line 2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3043" name="AutoShape 2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39" name="Group 2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43040" name="Line 3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3041" name="AutoShape 3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3023" name="AutoShape 3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4" name="AutoShape 33"/>
          <p:cNvSpPr>
            <a:spLocks noChangeArrowheads="1"/>
          </p:cNvSpPr>
          <p:nvPr/>
        </p:nvSpPr>
        <p:spPr bwMode="auto">
          <a:xfrm>
            <a:off x="81534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5" name="AutoShape 3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6" name="AutoShape 35"/>
          <p:cNvSpPr>
            <a:spLocks noChangeArrowheads="1"/>
          </p:cNvSpPr>
          <p:nvPr/>
        </p:nvSpPr>
        <p:spPr bwMode="auto">
          <a:xfrm>
            <a:off x="41148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7" name="Text Box 36"/>
          <p:cNvSpPr txBox="1">
            <a:spLocks noChangeArrowheads="1"/>
          </p:cNvSpPr>
          <p:nvPr/>
        </p:nvSpPr>
        <p:spPr bwMode="auto">
          <a:xfrm>
            <a:off x="12954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C:</a:t>
            </a:r>
            <a:endParaRPr lang="en-US" sz="2800">
              <a:latin typeface="Arial" charset="0"/>
            </a:endParaRPr>
          </a:p>
        </p:txBody>
      </p:sp>
      <p:sp>
        <p:nvSpPr>
          <p:cNvPr id="43028" name="Text Box 37"/>
          <p:cNvSpPr txBox="1">
            <a:spLocks noChangeArrowheads="1"/>
          </p:cNvSpPr>
          <p:nvPr/>
        </p:nvSpPr>
        <p:spPr bwMode="auto">
          <a:xfrm>
            <a:off x="53340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D:</a:t>
            </a:r>
            <a:endParaRPr lang="en-US" sz="2800">
              <a:latin typeface="Arial" charset="0"/>
            </a:endParaRPr>
          </a:p>
        </p:txBody>
      </p:sp>
      <p:sp>
        <p:nvSpPr>
          <p:cNvPr id="43029" name="Text Box 38"/>
          <p:cNvSpPr txBox="1">
            <a:spLocks noChangeArrowheads="1"/>
          </p:cNvSpPr>
          <p:nvPr/>
        </p:nvSpPr>
        <p:spPr bwMode="auto">
          <a:xfrm>
            <a:off x="1539875" y="5689970"/>
            <a:ext cx="2438400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chemeClr val="bg1"/>
                </a:solidFill>
                <a:latin typeface="Arial" charset="0"/>
              </a:rPr>
              <a:t>1974</a:t>
            </a:r>
            <a:endParaRPr lang="en-US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3030" name="Text Box 39"/>
          <p:cNvSpPr txBox="1">
            <a:spLocks noChangeArrowheads="1"/>
          </p:cNvSpPr>
          <p:nvPr/>
        </p:nvSpPr>
        <p:spPr bwMode="auto">
          <a:xfrm>
            <a:off x="5653239" y="5626814"/>
            <a:ext cx="2133600" cy="33855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chemeClr val="bg1"/>
                </a:solidFill>
                <a:latin typeface="Arial" charset="0"/>
              </a:rPr>
              <a:t>1984</a:t>
            </a:r>
            <a:endParaRPr lang="en-US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3031" name="Oval 42"/>
          <p:cNvSpPr>
            <a:spLocks noChangeArrowheads="1"/>
          </p:cNvSpPr>
          <p:nvPr/>
        </p:nvSpPr>
        <p:spPr bwMode="auto">
          <a:xfrm>
            <a:off x="3635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2" name="Oval 43"/>
          <p:cNvSpPr>
            <a:spLocks noChangeArrowheads="1"/>
          </p:cNvSpPr>
          <p:nvPr/>
        </p:nvSpPr>
        <p:spPr bwMode="auto">
          <a:xfrm>
            <a:off x="6011863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3" name="Oval 44"/>
          <p:cNvSpPr>
            <a:spLocks noChangeArrowheads="1"/>
          </p:cNvSpPr>
          <p:nvPr/>
        </p:nvSpPr>
        <p:spPr bwMode="auto">
          <a:xfrm>
            <a:off x="1403350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4" name="Text Box 45"/>
          <p:cNvSpPr txBox="1">
            <a:spLocks noChangeArrowheads="1"/>
          </p:cNvSpPr>
          <p:nvPr/>
        </p:nvSpPr>
        <p:spPr bwMode="auto">
          <a:xfrm>
            <a:off x="1692275" y="2924175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50:50</a:t>
            </a:r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43035" name="Picture 4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4211638" y="2924175"/>
            <a:ext cx="51435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6" name="Picture 47" descr="j02403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25" y="2852738"/>
            <a:ext cx="90963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  <p:sndAc>
      <p:stSnd loop="1">
        <p:snd r:embed="rId4" name="bgmusic.wav"/>
      </p:stSnd>
    </p:sndAc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74053" dir="3542175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6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Very Good!</a:t>
            </a:r>
          </a:p>
        </p:txBody>
      </p:sp>
      <p:pic>
        <p:nvPicPr>
          <p:cNvPr id="12186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PPLAUS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713" y="7173913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AutoShap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9388" y="6308725"/>
            <a:ext cx="792162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3" name="winlight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1861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53882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5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Sorry!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3276600"/>
            <a:ext cx="4419600" cy="990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smtClean="0">
                <a:solidFill>
                  <a:schemeClr val="accent1"/>
                </a:solidFill>
                <a:latin typeface="Goudy Stout" pitchFamily="18" charset="0"/>
              </a:rPr>
              <a:t>That’s incorrect…</a:t>
            </a:r>
          </a:p>
        </p:txBody>
      </p:sp>
      <p:pic>
        <p:nvPicPr>
          <p:cNvPr id="45060" name="Picture 4" descr="amsad">
            <a:hlinkClick r:id="rId4" action="ppaction://hlinksldjump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943600" y="2133600"/>
            <a:ext cx="1966913" cy="4114800"/>
          </a:xfrm>
        </p:spPr>
      </p:pic>
      <p:pic>
        <p:nvPicPr>
          <p:cNvPr id="12288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rongansw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96875" y="55895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8" descr="Millionaire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830763"/>
            <a:ext cx="2027238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1" name="wronganswer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887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ChangeArrowheads="1"/>
          </p:cNvSpPr>
          <p:nvPr/>
        </p:nvSpPr>
        <p:spPr bwMode="auto">
          <a:xfrm>
            <a:off x="250825" y="260350"/>
            <a:ext cx="8686800" cy="6400800"/>
          </a:xfrm>
          <a:prstGeom prst="flowChartAlternateProcess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3" name="Line 3"/>
          <p:cNvSpPr>
            <a:spLocks noChangeShapeType="1"/>
          </p:cNvSpPr>
          <p:nvPr/>
        </p:nvSpPr>
        <p:spPr bwMode="auto">
          <a:xfrm>
            <a:off x="228600" y="3657600"/>
            <a:ext cx="868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46084" name="Group 4"/>
          <p:cNvGrpSpPr>
            <a:grpSpLocks/>
          </p:cNvGrpSpPr>
          <p:nvPr/>
        </p:nvGrpSpPr>
        <p:grpSpPr bwMode="auto">
          <a:xfrm>
            <a:off x="179388" y="3933825"/>
            <a:ext cx="8686800" cy="990600"/>
            <a:chOff x="144" y="2496"/>
            <a:chExt cx="5472" cy="624"/>
          </a:xfrm>
        </p:grpSpPr>
        <p:sp>
          <p:nvSpPr>
            <p:cNvPr id="46121" name="Line 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46122" name="Group 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46126" name="Line 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127" name="AutoShape 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 b="1">
                  <a:solidFill>
                    <a:schemeClr val="accent2"/>
                  </a:solidFill>
                  <a:latin typeface="Arial" charset="0"/>
                </a:endParaRPr>
              </a:p>
            </p:txBody>
          </p:sp>
        </p:grpSp>
        <p:grpSp>
          <p:nvGrpSpPr>
            <p:cNvPr id="46123" name="Group 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46124" name="Line 1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125" name="AutoShape 1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6085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6" name="AutoShape 13"/>
          <p:cNvSpPr>
            <a:spLocks noChangeArrowheads="1"/>
          </p:cNvSpPr>
          <p:nvPr/>
        </p:nvSpPr>
        <p:spPr bwMode="auto">
          <a:xfrm>
            <a:off x="81534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8" name="AutoShape 15"/>
          <p:cNvSpPr>
            <a:spLocks noChangeArrowheads="1"/>
          </p:cNvSpPr>
          <p:nvPr/>
        </p:nvSpPr>
        <p:spPr bwMode="auto">
          <a:xfrm>
            <a:off x="41148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9" name="Text Box 16"/>
          <p:cNvSpPr txBox="1">
            <a:spLocks noChangeArrowheads="1"/>
          </p:cNvSpPr>
          <p:nvPr/>
        </p:nvSpPr>
        <p:spPr bwMode="auto">
          <a:xfrm>
            <a:off x="12954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A:</a:t>
            </a:r>
            <a:endParaRPr lang="en-US" sz="2800">
              <a:latin typeface="Arial" charset="0"/>
            </a:endParaRPr>
          </a:p>
        </p:txBody>
      </p:sp>
      <p:sp>
        <p:nvSpPr>
          <p:cNvPr id="46090" name="Text Box 17"/>
          <p:cNvSpPr txBox="1">
            <a:spLocks noChangeArrowheads="1"/>
          </p:cNvSpPr>
          <p:nvPr/>
        </p:nvSpPr>
        <p:spPr bwMode="auto">
          <a:xfrm>
            <a:off x="53340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B:</a:t>
            </a:r>
            <a:endParaRPr lang="en-US" sz="2800">
              <a:latin typeface="Arial" charset="0"/>
            </a:endParaRPr>
          </a:p>
        </p:txBody>
      </p:sp>
      <p:sp>
        <p:nvSpPr>
          <p:cNvPr id="46091" name="Text Box 18"/>
          <p:cNvSpPr txBox="1">
            <a:spLocks noChangeArrowheads="1"/>
          </p:cNvSpPr>
          <p:nvPr/>
        </p:nvSpPr>
        <p:spPr bwMode="auto">
          <a:xfrm>
            <a:off x="1600200" y="4267200"/>
            <a:ext cx="21336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GB" sz="1400" b="1">
              <a:solidFill>
                <a:srgbClr val="C0C0C0"/>
              </a:solidFill>
              <a:latin typeface="Arial" charset="0"/>
            </a:endParaRPr>
          </a:p>
        </p:txBody>
      </p:sp>
      <p:grpSp>
        <p:nvGrpSpPr>
          <p:cNvPr id="46092" name="Group 20"/>
          <p:cNvGrpSpPr>
            <a:grpSpLocks/>
          </p:cNvGrpSpPr>
          <p:nvPr/>
        </p:nvGrpSpPr>
        <p:grpSpPr bwMode="auto">
          <a:xfrm>
            <a:off x="685800" y="609600"/>
            <a:ext cx="7847013" cy="1019175"/>
            <a:chOff x="432" y="384"/>
            <a:chExt cx="4944" cy="1728"/>
          </a:xfrm>
        </p:grpSpPr>
        <p:sp>
          <p:nvSpPr>
            <p:cNvPr id="46118" name="AutoShape 21"/>
            <p:cNvSpPr>
              <a:spLocks noChangeArrowheads="1"/>
            </p:cNvSpPr>
            <p:nvPr/>
          </p:nvSpPr>
          <p:spPr bwMode="auto">
            <a:xfrm>
              <a:off x="432" y="384"/>
              <a:ext cx="4944" cy="1728"/>
            </a:xfrm>
            <a:prstGeom prst="flowChartAlternateProcess">
              <a:avLst/>
            </a:prstGeom>
            <a:solidFill>
              <a:schemeClr val="tx1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400" dirty="0">
                  <a:solidFill>
                    <a:srgbClr val="C0C0C0"/>
                  </a:solidFill>
                  <a:latin typeface="Arial" charset="0"/>
                </a:rPr>
                <a:t>$</a:t>
              </a:r>
              <a:r>
                <a:rPr lang="en-US" sz="2400" dirty="0" smtClean="0">
                  <a:solidFill>
                    <a:srgbClr val="C0C0C0"/>
                  </a:solidFill>
                  <a:latin typeface="Arial" charset="0"/>
                </a:rPr>
                <a:t>1,000,000 </a:t>
              </a:r>
              <a:endParaRPr lang="en-US" sz="2400" dirty="0">
                <a:solidFill>
                  <a:srgbClr val="C0C0C0"/>
                </a:solidFill>
                <a:latin typeface="Arial" charset="0"/>
              </a:endParaRPr>
            </a:p>
            <a:p>
              <a:r>
                <a:rPr lang="en-GB" sz="2000" dirty="0" smtClean="0">
                  <a:solidFill>
                    <a:schemeClr val="hlink"/>
                  </a:solidFill>
                  <a:latin typeface="Arial" charset="0"/>
                </a:rPr>
                <a:t>According to Lazarus &amp; </a:t>
              </a:r>
              <a:r>
                <a:rPr lang="en-GB" sz="2000" dirty="0" err="1" smtClean="0">
                  <a:solidFill>
                    <a:schemeClr val="hlink"/>
                  </a:solidFill>
                  <a:latin typeface="Arial" charset="0"/>
                </a:rPr>
                <a:t>Folkman</a:t>
              </a:r>
              <a:r>
                <a:rPr lang="en-GB" sz="2000" smtClean="0">
                  <a:solidFill>
                    <a:schemeClr val="hlink"/>
                  </a:solidFill>
                  <a:latin typeface="Arial" charset="0"/>
                </a:rPr>
                <a:t>, engaging </a:t>
              </a:r>
              <a:r>
                <a:rPr lang="en-GB" sz="2000" dirty="0" smtClean="0">
                  <a:solidFill>
                    <a:schemeClr val="hlink"/>
                  </a:solidFill>
                  <a:latin typeface="Arial" charset="0"/>
                </a:rPr>
                <a:t>in an assessment of </a:t>
              </a:r>
            </a:p>
            <a:p>
              <a:r>
                <a:rPr lang="en-GB" sz="2000" dirty="0" smtClean="0">
                  <a:solidFill>
                    <a:schemeClr val="hlink"/>
                  </a:solidFill>
                  <a:latin typeface="Arial" charset="0"/>
                </a:rPr>
                <a:t>‘how much damage has already occurred’ is an example of what?</a:t>
              </a:r>
              <a:endParaRPr lang="en-US" sz="2000" dirty="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46119" name="AutoShape 22"/>
            <p:cNvSpPr>
              <a:spLocks noChangeArrowheads="1"/>
            </p:cNvSpPr>
            <p:nvPr/>
          </p:nvSpPr>
          <p:spPr bwMode="auto">
            <a:xfrm>
              <a:off x="540" y="562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0" name="AutoShape 23"/>
            <p:cNvSpPr>
              <a:spLocks noChangeArrowheads="1"/>
            </p:cNvSpPr>
            <p:nvPr/>
          </p:nvSpPr>
          <p:spPr bwMode="auto">
            <a:xfrm>
              <a:off x="4951" y="683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6093" name="Group 24"/>
          <p:cNvGrpSpPr>
            <a:grpSpLocks/>
          </p:cNvGrpSpPr>
          <p:nvPr/>
        </p:nvGrpSpPr>
        <p:grpSpPr bwMode="auto">
          <a:xfrm>
            <a:off x="250825" y="5373688"/>
            <a:ext cx="8686800" cy="990600"/>
            <a:chOff x="144" y="2496"/>
            <a:chExt cx="5472" cy="624"/>
          </a:xfrm>
        </p:grpSpPr>
        <p:sp>
          <p:nvSpPr>
            <p:cNvPr id="46111" name="Line 2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46112" name="Group 2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46116" name="Line 2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117" name="AutoShape 2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6113" name="Group 2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46114" name="Line 3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115" name="AutoShape 3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6094" name="AutoShape 3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5" name="AutoShape 33"/>
          <p:cNvSpPr>
            <a:spLocks noChangeArrowheads="1"/>
          </p:cNvSpPr>
          <p:nvPr/>
        </p:nvSpPr>
        <p:spPr bwMode="auto">
          <a:xfrm>
            <a:off x="81534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6" name="AutoShape 3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7" name="AutoShape 35"/>
          <p:cNvSpPr>
            <a:spLocks noChangeArrowheads="1"/>
          </p:cNvSpPr>
          <p:nvPr/>
        </p:nvSpPr>
        <p:spPr bwMode="auto">
          <a:xfrm>
            <a:off x="41148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8" name="Text Box 36"/>
          <p:cNvSpPr txBox="1">
            <a:spLocks noChangeArrowheads="1"/>
          </p:cNvSpPr>
          <p:nvPr/>
        </p:nvSpPr>
        <p:spPr bwMode="auto">
          <a:xfrm>
            <a:off x="12954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C:</a:t>
            </a:r>
            <a:endParaRPr lang="en-US" sz="2800">
              <a:latin typeface="Arial" charset="0"/>
            </a:endParaRPr>
          </a:p>
        </p:txBody>
      </p:sp>
      <p:sp>
        <p:nvSpPr>
          <p:cNvPr id="46099" name="Text Box 37"/>
          <p:cNvSpPr txBox="1">
            <a:spLocks noChangeArrowheads="1"/>
          </p:cNvSpPr>
          <p:nvPr/>
        </p:nvSpPr>
        <p:spPr bwMode="auto">
          <a:xfrm>
            <a:off x="53340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D:</a:t>
            </a:r>
            <a:endParaRPr lang="en-US" sz="2800">
              <a:latin typeface="Arial" charset="0"/>
            </a:endParaRPr>
          </a:p>
        </p:txBody>
      </p:sp>
      <p:sp>
        <p:nvSpPr>
          <p:cNvPr id="46100" name="Text Box 38"/>
          <p:cNvSpPr txBox="1">
            <a:spLocks noChangeArrowheads="1"/>
          </p:cNvSpPr>
          <p:nvPr/>
        </p:nvSpPr>
        <p:spPr bwMode="auto">
          <a:xfrm>
            <a:off x="1600200" y="5638801"/>
            <a:ext cx="2130425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latin typeface="Arial" charset="0"/>
              </a:rPr>
              <a:t>Harm/loss appraisal</a:t>
            </a:r>
            <a:endParaRPr lang="en-US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46101" name="Text Box 39"/>
          <p:cNvSpPr txBox="1">
            <a:spLocks noChangeArrowheads="1"/>
          </p:cNvSpPr>
          <p:nvPr/>
        </p:nvSpPr>
        <p:spPr bwMode="auto">
          <a:xfrm>
            <a:off x="5715000" y="5638800"/>
            <a:ext cx="2133600" cy="3143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GB" sz="1400" b="1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46102" name="Rectangle 42"/>
          <p:cNvSpPr>
            <a:spLocks noChangeArrowheads="1"/>
          </p:cNvSpPr>
          <p:nvPr/>
        </p:nvSpPr>
        <p:spPr bwMode="auto">
          <a:xfrm>
            <a:off x="1643063" y="4143375"/>
            <a:ext cx="1943100" cy="33855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latin typeface="Arial" charset="0"/>
              </a:rPr>
              <a:t>Threat appraisal</a:t>
            </a:r>
            <a:endParaRPr lang="en-US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6103" name="Text Box 43"/>
          <p:cNvSpPr txBox="1">
            <a:spLocks noChangeArrowheads="1"/>
          </p:cNvSpPr>
          <p:nvPr/>
        </p:nvSpPr>
        <p:spPr bwMode="auto">
          <a:xfrm>
            <a:off x="5710881" y="5679904"/>
            <a:ext cx="2133600" cy="33855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chemeClr val="bg1"/>
                </a:solidFill>
                <a:latin typeface="Arial" charset="0"/>
              </a:rPr>
              <a:t>Reappraisal</a:t>
            </a:r>
            <a:endParaRPr lang="en-US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6104" name="Text Box 45"/>
          <p:cNvSpPr txBox="1">
            <a:spLocks noChangeArrowheads="1"/>
          </p:cNvSpPr>
          <p:nvPr/>
        </p:nvSpPr>
        <p:spPr bwMode="auto">
          <a:xfrm>
            <a:off x="5638800" y="4238209"/>
            <a:ext cx="2133600" cy="33855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chemeClr val="bg1"/>
                </a:solidFill>
                <a:latin typeface="Arial" charset="0"/>
              </a:rPr>
              <a:t>Challenge appraisal</a:t>
            </a:r>
            <a:endParaRPr lang="en-US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6105" name="Oval 46"/>
          <p:cNvSpPr>
            <a:spLocks noChangeArrowheads="1"/>
          </p:cNvSpPr>
          <p:nvPr/>
        </p:nvSpPr>
        <p:spPr bwMode="auto">
          <a:xfrm>
            <a:off x="3635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6" name="Oval 47"/>
          <p:cNvSpPr>
            <a:spLocks noChangeArrowheads="1"/>
          </p:cNvSpPr>
          <p:nvPr/>
        </p:nvSpPr>
        <p:spPr bwMode="auto">
          <a:xfrm>
            <a:off x="6011863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7" name="Oval 48"/>
          <p:cNvSpPr>
            <a:spLocks noChangeArrowheads="1"/>
          </p:cNvSpPr>
          <p:nvPr/>
        </p:nvSpPr>
        <p:spPr bwMode="auto">
          <a:xfrm>
            <a:off x="1258888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8" name="Text Box 49"/>
          <p:cNvSpPr txBox="1">
            <a:spLocks noChangeArrowheads="1"/>
          </p:cNvSpPr>
          <p:nvPr/>
        </p:nvSpPr>
        <p:spPr bwMode="auto">
          <a:xfrm>
            <a:off x="1476375" y="299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50:50</a:t>
            </a:r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46109" name="Picture 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4211638" y="2852738"/>
            <a:ext cx="51435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110" name="Picture 52" descr="j02403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25" y="2852738"/>
            <a:ext cx="90963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  <p:sndAc>
      <p:stSnd loop="1">
        <p:snd r:embed="rId4" name="bgmusic.wav"/>
      </p:stSnd>
    </p:sndAc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74053" dir="3542175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6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Fantastic!</a:t>
            </a:r>
          </a:p>
        </p:txBody>
      </p:sp>
      <p:pic>
        <p:nvPicPr>
          <p:cNvPr id="12390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PPLAUS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8888" y="724535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AutoShap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9388" y="6308725"/>
            <a:ext cx="792162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3" name="winlight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909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53882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5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Unlucky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3276600"/>
            <a:ext cx="4419600" cy="990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smtClean="0">
                <a:solidFill>
                  <a:schemeClr val="accent1"/>
                </a:solidFill>
                <a:latin typeface="Goudy Stout" pitchFamily="18" charset="0"/>
              </a:rPr>
              <a:t>You were nearly a millionaire!</a:t>
            </a:r>
          </a:p>
        </p:txBody>
      </p:sp>
      <p:pic>
        <p:nvPicPr>
          <p:cNvPr id="48132" name="Picture 4" descr="amsad">
            <a:hlinkClick r:id="rId4" action="ppaction://hlinksldjump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943600" y="2133600"/>
            <a:ext cx="1966913" cy="4114800"/>
          </a:xfrm>
        </p:spPr>
      </p:pic>
      <p:pic>
        <p:nvPicPr>
          <p:cNvPr id="12493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rongansw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04800" y="6092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7" descr="Millionair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830763"/>
            <a:ext cx="2027238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1" name="wronganswer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4934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12" name="start-end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003" name="Text Box 3"/>
          <p:cNvSpPr txBox="1">
            <a:spLocks noChangeArrowheads="1"/>
          </p:cNvSpPr>
          <p:nvPr/>
        </p:nvSpPr>
        <p:spPr bwMode="auto">
          <a:xfrm>
            <a:off x="1754188" y="836613"/>
            <a:ext cx="5729287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dist="114300" dir="54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chemeClr val="bg1"/>
                </a:solidFill>
              </a:rPr>
              <a:t>Thank you for playing!</a:t>
            </a:r>
          </a:p>
        </p:txBody>
      </p:sp>
      <p:sp>
        <p:nvSpPr>
          <p:cNvPr id="128004" name="Text Box 4"/>
          <p:cNvSpPr txBox="1">
            <a:spLocks noChangeArrowheads="1"/>
          </p:cNvSpPr>
          <p:nvPr/>
        </p:nvSpPr>
        <p:spPr bwMode="auto">
          <a:xfrm>
            <a:off x="1714500" y="5129213"/>
            <a:ext cx="572928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dist="89803" dir="491219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bg1"/>
                </a:solidFill>
              </a:rPr>
              <a:t>Thank you for playing!</a:t>
            </a:r>
          </a:p>
        </p:txBody>
      </p:sp>
      <p:pic>
        <p:nvPicPr>
          <p:cNvPr id="49157" name="Picture 11" descr="Millionaire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213" y="1773238"/>
            <a:ext cx="3395662" cy="339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3" name="start-e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80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26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75"/>
                                        <p:tgtEl>
                                          <p:spTgt spid="128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8012"/>
                </p:tgtEl>
              </p:cMediaNode>
            </p:audio>
          </p:childTnLst>
        </p:cTn>
      </p:par>
    </p:tnLst>
    <p:bldLst>
      <p:bldP spid="128003" grpId="0" build="p" autoUpdateAnimBg="0" advAuto="0"/>
      <p:bldP spid="128004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250825" y="268288"/>
            <a:ext cx="8686800" cy="6400800"/>
          </a:xfrm>
          <a:prstGeom prst="flowChartAlternateProcess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228600" y="3657600"/>
            <a:ext cx="868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228600" y="3962400"/>
            <a:ext cx="8686800" cy="990600"/>
            <a:chOff x="144" y="2496"/>
            <a:chExt cx="5472" cy="624"/>
          </a:xfrm>
        </p:grpSpPr>
        <p:sp>
          <p:nvSpPr>
            <p:cNvPr id="6183" name="Line 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6184" name="Group 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6188" name="Line 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189" name="AutoShape 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85" name="Group 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6186" name="Line 1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187" name="AutoShape 1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149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AutoShape 13"/>
          <p:cNvSpPr>
            <a:spLocks noChangeArrowheads="1"/>
          </p:cNvSpPr>
          <p:nvPr/>
        </p:nvSpPr>
        <p:spPr bwMode="auto">
          <a:xfrm>
            <a:off x="81534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AutoShape 1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AutoShape 15"/>
          <p:cNvSpPr>
            <a:spLocks noChangeArrowheads="1"/>
          </p:cNvSpPr>
          <p:nvPr/>
        </p:nvSpPr>
        <p:spPr bwMode="auto">
          <a:xfrm>
            <a:off x="41148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3" name="Text Box 16"/>
          <p:cNvSpPr txBox="1">
            <a:spLocks noChangeArrowheads="1"/>
          </p:cNvSpPr>
          <p:nvPr/>
        </p:nvSpPr>
        <p:spPr bwMode="auto">
          <a:xfrm>
            <a:off x="12954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A:</a:t>
            </a:r>
            <a:endParaRPr lang="en-US" sz="2800">
              <a:latin typeface="Arial" charset="0"/>
            </a:endParaRPr>
          </a:p>
        </p:txBody>
      </p:sp>
      <p:sp>
        <p:nvSpPr>
          <p:cNvPr id="6154" name="Text Box 17"/>
          <p:cNvSpPr txBox="1">
            <a:spLocks noChangeArrowheads="1"/>
          </p:cNvSpPr>
          <p:nvPr/>
        </p:nvSpPr>
        <p:spPr bwMode="auto">
          <a:xfrm>
            <a:off x="53340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B:</a:t>
            </a:r>
            <a:endParaRPr lang="en-US" sz="2800">
              <a:latin typeface="Arial" charset="0"/>
            </a:endParaRPr>
          </a:p>
        </p:txBody>
      </p:sp>
      <p:sp>
        <p:nvSpPr>
          <p:cNvPr id="6155" name="Text Box 18"/>
          <p:cNvSpPr txBox="1">
            <a:spLocks noChangeArrowheads="1"/>
          </p:cNvSpPr>
          <p:nvPr/>
        </p:nvSpPr>
        <p:spPr bwMode="auto">
          <a:xfrm>
            <a:off x="1600200" y="4267200"/>
            <a:ext cx="21336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err="1" smtClean="0">
                <a:solidFill>
                  <a:srgbClr val="C0C0C0"/>
                </a:solidFill>
                <a:latin typeface="Arial" charset="0"/>
              </a:rPr>
              <a:t>Andrenocorticotropic</a:t>
            </a: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 hormone (ACTH)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6156" name="Text Box 19"/>
          <p:cNvSpPr txBox="1">
            <a:spLocks noChangeArrowheads="1"/>
          </p:cNvSpPr>
          <p:nvPr/>
        </p:nvSpPr>
        <p:spPr bwMode="auto">
          <a:xfrm>
            <a:off x="5715000" y="4267200"/>
            <a:ext cx="2133600" cy="52322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Adrenaline (epinephrine)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grpSp>
        <p:nvGrpSpPr>
          <p:cNvPr id="6157" name="Group 20"/>
          <p:cNvGrpSpPr>
            <a:grpSpLocks/>
          </p:cNvGrpSpPr>
          <p:nvPr/>
        </p:nvGrpSpPr>
        <p:grpSpPr bwMode="auto">
          <a:xfrm>
            <a:off x="684213" y="620713"/>
            <a:ext cx="7702550" cy="1306512"/>
            <a:chOff x="432" y="384"/>
            <a:chExt cx="4944" cy="1728"/>
          </a:xfrm>
        </p:grpSpPr>
        <p:sp>
          <p:nvSpPr>
            <p:cNvPr id="6180" name="AutoShape 21"/>
            <p:cNvSpPr>
              <a:spLocks noChangeArrowheads="1"/>
            </p:cNvSpPr>
            <p:nvPr/>
          </p:nvSpPr>
          <p:spPr bwMode="auto">
            <a:xfrm>
              <a:off x="432" y="384"/>
              <a:ext cx="4944" cy="1728"/>
            </a:xfrm>
            <a:prstGeom prst="flowChartAlternateProcess">
              <a:avLst/>
            </a:prstGeom>
            <a:solidFill>
              <a:schemeClr val="tx1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400" dirty="0">
                  <a:solidFill>
                    <a:srgbClr val="C0C0C0"/>
                  </a:solidFill>
                  <a:latin typeface="Arial" charset="0"/>
                </a:rPr>
                <a:t>$</a:t>
              </a:r>
              <a:r>
                <a:rPr lang="en-US" sz="2400" dirty="0" smtClean="0">
                  <a:solidFill>
                    <a:srgbClr val="C0C0C0"/>
                  </a:solidFill>
                  <a:latin typeface="Arial" charset="0"/>
                </a:rPr>
                <a:t>200</a:t>
              </a:r>
              <a:endParaRPr lang="en-US" sz="2400" dirty="0">
                <a:solidFill>
                  <a:srgbClr val="C0C0C0"/>
                </a:solidFill>
                <a:latin typeface="Arial" charset="0"/>
              </a:endParaRPr>
            </a:p>
            <a:p>
              <a:r>
                <a:rPr lang="en-GB" dirty="0" smtClean="0">
                  <a:solidFill>
                    <a:schemeClr val="hlink"/>
                  </a:solidFill>
                  <a:latin typeface="Arial" charset="0"/>
                </a:rPr>
                <a:t>What does the fight-flight response cause the </a:t>
              </a:r>
              <a:r>
                <a:rPr lang="en-GB" b="1" dirty="0" smtClean="0">
                  <a:solidFill>
                    <a:schemeClr val="hlink"/>
                  </a:solidFill>
                  <a:latin typeface="Arial" charset="0"/>
                </a:rPr>
                <a:t>pituitary gland </a:t>
              </a:r>
              <a:r>
                <a:rPr lang="en-GB" dirty="0" smtClean="0">
                  <a:solidFill>
                    <a:schemeClr val="hlink"/>
                  </a:solidFill>
                  <a:latin typeface="Arial" charset="0"/>
                </a:rPr>
                <a:t>to release?</a:t>
              </a:r>
              <a:endParaRPr lang="en-US" dirty="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6181" name="AutoShape 22"/>
            <p:cNvSpPr>
              <a:spLocks noChangeArrowheads="1"/>
            </p:cNvSpPr>
            <p:nvPr/>
          </p:nvSpPr>
          <p:spPr bwMode="auto">
            <a:xfrm>
              <a:off x="497" y="886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2" name="AutoShape 23"/>
            <p:cNvSpPr>
              <a:spLocks noChangeArrowheads="1"/>
            </p:cNvSpPr>
            <p:nvPr/>
          </p:nvSpPr>
          <p:spPr bwMode="auto">
            <a:xfrm>
              <a:off x="5037" y="791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58" name="Group 24"/>
          <p:cNvGrpSpPr>
            <a:grpSpLocks/>
          </p:cNvGrpSpPr>
          <p:nvPr/>
        </p:nvGrpSpPr>
        <p:grpSpPr bwMode="auto">
          <a:xfrm>
            <a:off x="228600" y="5334000"/>
            <a:ext cx="8686800" cy="990600"/>
            <a:chOff x="144" y="2496"/>
            <a:chExt cx="5472" cy="624"/>
          </a:xfrm>
        </p:grpSpPr>
        <p:sp>
          <p:nvSpPr>
            <p:cNvPr id="6173" name="Line 2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6174" name="Group 2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6178" name="Line 2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179" name="AutoShape 2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75" name="Group 2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6176" name="Line 3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177" name="AutoShape 3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159" name="AutoShape 3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0" name="AutoShape 33"/>
          <p:cNvSpPr>
            <a:spLocks noChangeArrowheads="1"/>
          </p:cNvSpPr>
          <p:nvPr/>
        </p:nvSpPr>
        <p:spPr bwMode="auto">
          <a:xfrm>
            <a:off x="81534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1" name="AutoShape 3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2" name="AutoShape 35"/>
          <p:cNvSpPr>
            <a:spLocks noChangeArrowheads="1"/>
          </p:cNvSpPr>
          <p:nvPr/>
        </p:nvSpPr>
        <p:spPr bwMode="auto">
          <a:xfrm>
            <a:off x="41148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3" name="Text Box 36"/>
          <p:cNvSpPr txBox="1">
            <a:spLocks noChangeArrowheads="1"/>
          </p:cNvSpPr>
          <p:nvPr/>
        </p:nvSpPr>
        <p:spPr bwMode="auto">
          <a:xfrm>
            <a:off x="12954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C:</a:t>
            </a:r>
            <a:endParaRPr lang="en-US" sz="2800">
              <a:latin typeface="Arial" charset="0"/>
            </a:endParaRPr>
          </a:p>
        </p:txBody>
      </p:sp>
      <p:sp>
        <p:nvSpPr>
          <p:cNvPr id="6164" name="Text Box 37"/>
          <p:cNvSpPr txBox="1">
            <a:spLocks noChangeArrowheads="1"/>
          </p:cNvSpPr>
          <p:nvPr/>
        </p:nvSpPr>
        <p:spPr bwMode="auto">
          <a:xfrm>
            <a:off x="53340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D:</a:t>
            </a:r>
            <a:endParaRPr lang="en-US" sz="2800">
              <a:latin typeface="Arial" charset="0"/>
            </a:endParaRPr>
          </a:p>
        </p:txBody>
      </p:sp>
      <p:sp>
        <p:nvSpPr>
          <p:cNvPr id="6165" name="Text Box 38"/>
          <p:cNvSpPr txBox="1">
            <a:spLocks noChangeArrowheads="1"/>
          </p:cNvSpPr>
          <p:nvPr/>
        </p:nvSpPr>
        <p:spPr bwMode="auto">
          <a:xfrm>
            <a:off x="1600200" y="5638800"/>
            <a:ext cx="21336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Noradrenaline (</a:t>
            </a:r>
            <a:r>
              <a:rPr lang="en-GB" sz="1400" b="1" dirty="0" err="1" smtClean="0">
                <a:solidFill>
                  <a:srgbClr val="C0C0C0"/>
                </a:solidFill>
                <a:latin typeface="Arial" charset="0"/>
              </a:rPr>
              <a:t>norephinephrine</a:t>
            </a: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)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6166" name="Text Box 39"/>
          <p:cNvSpPr txBox="1">
            <a:spLocks noChangeArrowheads="1"/>
          </p:cNvSpPr>
          <p:nvPr/>
        </p:nvSpPr>
        <p:spPr bwMode="auto">
          <a:xfrm>
            <a:off x="5715000" y="5638800"/>
            <a:ext cx="2133600" cy="30777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Cortisol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6167" name="Oval 42"/>
          <p:cNvSpPr>
            <a:spLocks noChangeArrowheads="1"/>
          </p:cNvSpPr>
          <p:nvPr/>
        </p:nvSpPr>
        <p:spPr bwMode="auto">
          <a:xfrm>
            <a:off x="3635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8" name="Oval 43"/>
          <p:cNvSpPr>
            <a:spLocks noChangeArrowheads="1"/>
          </p:cNvSpPr>
          <p:nvPr/>
        </p:nvSpPr>
        <p:spPr bwMode="auto">
          <a:xfrm>
            <a:off x="6011863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9" name="Oval 44"/>
          <p:cNvSpPr>
            <a:spLocks noChangeArrowheads="1"/>
          </p:cNvSpPr>
          <p:nvPr/>
        </p:nvSpPr>
        <p:spPr bwMode="auto">
          <a:xfrm>
            <a:off x="1187450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70" name="Text Box 45"/>
          <p:cNvSpPr txBox="1">
            <a:spLocks noChangeArrowheads="1"/>
          </p:cNvSpPr>
          <p:nvPr/>
        </p:nvSpPr>
        <p:spPr bwMode="auto">
          <a:xfrm>
            <a:off x="1476375" y="299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50:50</a:t>
            </a:r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6171" name="Picture 4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4211638" y="2924175"/>
            <a:ext cx="51435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2" name="Picture 47" descr="j02403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25" y="2852738"/>
            <a:ext cx="90963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  <p:sndAc>
      <p:stSnd loop="1">
        <p:snd r:embed="rId4" name="bgmusic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285720" y="285728"/>
            <a:ext cx="8686800" cy="6400800"/>
          </a:xfrm>
          <a:prstGeom prst="flowChartAlternateProcess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228600" y="3657600"/>
            <a:ext cx="868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228600" y="3962400"/>
            <a:ext cx="8686800" cy="990600"/>
            <a:chOff x="144" y="2496"/>
            <a:chExt cx="5472" cy="624"/>
          </a:xfrm>
        </p:grpSpPr>
        <p:sp>
          <p:nvSpPr>
            <p:cNvPr id="9255" name="Line 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256" name="Group 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9260" name="Line 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261" name="AutoShape 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257" name="Group 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9258" name="Line 1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259" name="AutoShape 1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221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AutoShape 13"/>
          <p:cNvSpPr>
            <a:spLocks noChangeArrowheads="1"/>
          </p:cNvSpPr>
          <p:nvPr/>
        </p:nvSpPr>
        <p:spPr bwMode="auto">
          <a:xfrm>
            <a:off x="81534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43227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AutoShape 15"/>
          <p:cNvSpPr>
            <a:spLocks noChangeArrowheads="1"/>
          </p:cNvSpPr>
          <p:nvPr/>
        </p:nvSpPr>
        <p:spPr bwMode="auto">
          <a:xfrm>
            <a:off x="4114800" y="44196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Text Box 16"/>
          <p:cNvSpPr txBox="1">
            <a:spLocks noChangeArrowheads="1"/>
          </p:cNvSpPr>
          <p:nvPr/>
        </p:nvSpPr>
        <p:spPr bwMode="auto">
          <a:xfrm>
            <a:off x="12954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A:</a:t>
            </a:r>
            <a:endParaRPr lang="en-US" sz="2800">
              <a:latin typeface="Arial" charset="0"/>
            </a:endParaRPr>
          </a:p>
        </p:txBody>
      </p:sp>
      <p:sp>
        <p:nvSpPr>
          <p:cNvPr id="9226" name="Text Box 17"/>
          <p:cNvSpPr txBox="1">
            <a:spLocks noChangeArrowheads="1"/>
          </p:cNvSpPr>
          <p:nvPr/>
        </p:nvSpPr>
        <p:spPr bwMode="auto">
          <a:xfrm>
            <a:off x="5334000" y="43227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B:</a:t>
            </a:r>
            <a:endParaRPr lang="en-US" sz="2800">
              <a:latin typeface="Arial" charset="0"/>
            </a:endParaRPr>
          </a:p>
        </p:txBody>
      </p:sp>
      <p:sp>
        <p:nvSpPr>
          <p:cNvPr id="9227" name="Text Box 18"/>
          <p:cNvSpPr txBox="1">
            <a:spLocks noChangeArrowheads="1"/>
          </p:cNvSpPr>
          <p:nvPr/>
        </p:nvSpPr>
        <p:spPr bwMode="auto">
          <a:xfrm>
            <a:off x="1600200" y="4267200"/>
            <a:ext cx="21336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Not being able to cope with a situation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9228" name="Text Box 19"/>
          <p:cNvSpPr txBox="1">
            <a:spLocks noChangeArrowheads="1"/>
          </p:cNvSpPr>
          <p:nvPr/>
        </p:nvSpPr>
        <p:spPr bwMode="auto">
          <a:xfrm>
            <a:off x="5643570" y="4000504"/>
            <a:ext cx="2133600" cy="95410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An imbalance between stressors in the environment and coping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grpSp>
        <p:nvGrpSpPr>
          <p:cNvPr id="9229" name="Group 20"/>
          <p:cNvGrpSpPr>
            <a:grpSpLocks/>
          </p:cNvGrpSpPr>
          <p:nvPr/>
        </p:nvGrpSpPr>
        <p:grpSpPr bwMode="auto">
          <a:xfrm>
            <a:off x="571500" y="1143000"/>
            <a:ext cx="7847013" cy="1090613"/>
            <a:chOff x="432" y="384"/>
            <a:chExt cx="4944" cy="1728"/>
          </a:xfrm>
        </p:grpSpPr>
        <p:sp>
          <p:nvSpPr>
            <p:cNvPr id="9252" name="AutoShape 21"/>
            <p:cNvSpPr>
              <a:spLocks noChangeArrowheads="1"/>
            </p:cNvSpPr>
            <p:nvPr/>
          </p:nvSpPr>
          <p:spPr bwMode="auto">
            <a:xfrm>
              <a:off x="432" y="384"/>
              <a:ext cx="4944" cy="1728"/>
            </a:xfrm>
            <a:prstGeom prst="flowChartAlternateProcess">
              <a:avLst/>
            </a:prstGeom>
            <a:solidFill>
              <a:schemeClr val="tx1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400" dirty="0" smtClean="0">
                  <a:solidFill>
                    <a:srgbClr val="C0C0C0"/>
                  </a:solidFill>
                  <a:latin typeface="Arial" charset="0"/>
                </a:rPr>
                <a:t>$300</a:t>
              </a:r>
              <a:endParaRPr lang="en-US" sz="2400" dirty="0">
                <a:solidFill>
                  <a:srgbClr val="C0C0C0"/>
                </a:solidFill>
                <a:latin typeface="Arial" charset="0"/>
              </a:endParaRPr>
            </a:p>
            <a:p>
              <a:r>
                <a:rPr lang="en-GB" sz="1800" b="1" dirty="0" smtClean="0">
                  <a:solidFill>
                    <a:srgbClr val="C0C0C0"/>
                  </a:solidFill>
                  <a:latin typeface="Arial" charset="0"/>
                </a:rPr>
                <a:t>Stress can be defined as ...</a:t>
              </a:r>
              <a:endParaRPr lang="en-US" sz="1800" b="1" dirty="0">
                <a:solidFill>
                  <a:srgbClr val="C0C0C0"/>
                </a:solidFill>
                <a:latin typeface="Arial" charset="0"/>
              </a:endParaRPr>
            </a:p>
          </p:txBody>
        </p:sp>
        <p:sp>
          <p:nvSpPr>
            <p:cNvPr id="9253" name="AutoShape 22"/>
            <p:cNvSpPr>
              <a:spLocks noChangeArrowheads="1"/>
            </p:cNvSpPr>
            <p:nvPr/>
          </p:nvSpPr>
          <p:spPr bwMode="auto">
            <a:xfrm>
              <a:off x="522" y="724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54" name="AutoShape 23"/>
            <p:cNvSpPr>
              <a:spLocks noChangeArrowheads="1"/>
            </p:cNvSpPr>
            <p:nvPr/>
          </p:nvSpPr>
          <p:spPr bwMode="auto">
            <a:xfrm>
              <a:off x="5068" y="724"/>
              <a:ext cx="192" cy="192"/>
            </a:xfrm>
            <a:prstGeom prst="diamond">
              <a:avLst/>
            </a:prstGeom>
            <a:solidFill>
              <a:srgbClr val="FF9933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230" name="Group 24"/>
          <p:cNvGrpSpPr>
            <a:grpSpLocks/>
          </p:cNvGrpSpPr>
          <p:nvPr/>
        </p:nvGrpSpPr>
        <p:grpSpPr bwMode="auto">
          <a:xfrm>
            <a:off x="228600" y="5334000"/>
            <a:ext cx="8686800" cy="990600"/>
            <a:chOff x="144" y="2496"/>
            <a:chExt cx="5472" cy="624"/>
          </a:xfrm>
        </p:grpSpPr>
        <p:sp>
          <p:nvSpPr>
            <p:cNvPr id="9245" name="Line 25"/>
            <p:cNvSpPr>
              <a:spLocks noChangeShapeType="1"/>
            </p:cNvSpPr>
            <p:nvPr/>
          </p:nvSpPr>
          <p:spPr bwMode="auto">
            <a:xfrm>
              <a:off x="2784" y="2809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246" name="Group 26"/>
            <p:cNvGrpSpPr>
              <a:grpSpLocks/>
            </p:cNvGrpSpPr>
            <p:nvPr/>
          </p:nvGrpSpPr>
          <p:grpSpPr bwMode="auto">
            <a:xfrm>
              <a:off x="2976" y="2496"/>
              <a:ext cx="2640" cy="624"/>
              <a:chOff x="2976" y="2496"/>
              <a:chExt cx="2640" cy="624"/>
            </a:xfrm>
          </p:grpSpPr>
          <p:sp>
            <p:nvSpPr>
              <p:cNvPr id="9250" name="Line 27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251" name="AutoShape 28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247" name="Group 29"/>
            <p:cNvGrpSpPr>
              <a:grpSpLocks/>
            </p:cNvGrpSpPr>
            <p:nvPr/>
          </p:nvGrpSpPr>
          <p:grpSpPr bwMode="auto">
            <a:xfrm flipH="1">
              <a:off x="144" y="2496"/>
              <a:ext cx="2640" cy="624"/>
              <a:chOff x="2976" y="2496"/>
              <a:chExt cx="2640" cy="624"/>
            </a:xfrm>
          </p:grpSpPr>
          <p:sp>
            <p:nvSpPr>
              <p:cNvPr id="9248" name="Line 30"/>
              <p:cNvSpPr>
                <a:spLocks noChangeShapeType="1"/>
              </p:cNvSpPr>
              <p:nvPr/>
            </p:nvSpPr>
            <p:spPr bwMode="auto">
              <a:xfrm>
                <a:off x="5328" y="2809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249" name="AutoShape 31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2352" cy="624"/>
              </a:xfrm>
              <a:prstGeom prst="flowChartPreparation">
                <a:avLst/>
              </a:prstGeom>
              <a:solidFill>
                <a:schemeClr val="tx1"/>
              </a:solidFill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231" name="AutoShape 3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2" name="AutoShape 33"/>
          <p:cNvSpPr>
            <a:spLocks noChangeArrowheads="1"/>
          </p:cNvSpPr>
          <p:nvPr/>
        </p:nvSpPr>
        <p:spPr bwMode="auto">
          <a:xfrm>
            <a:off x="81534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3" name="AutoShape 3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4400" y="5694363"/>
            <a:ext cx="304800" cy="304800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4" name="AutoShape 35"/>
          <p:cNvSpPr>
            <a:spLocks noChangeArrowheads="1"/>
          </p:cNvSpPr>
          <p:nvPr/>
        </p:nvSpPr>
        <p:spPr bwMode="auto">
          <a:xfrm>
            <a:off x="4114800" y="5791200"/>
            <a:ext cx="92075" cy="92075"/>
          </a:xfrm>
          <a:prstGeom prst="flowChartConnector">
            <a:avLst/>
          </a:prstGeom>
          <a:gradFill rotWithShape="0">
            <a:gsLst>
              <a:gs pos="0">
                <a:schemeClr val="bg2"/>
              </a:gs>
              <a:gs pos="100000">
                <a:srgbClr val="B2B2B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5" name="Text Box 36"/>
          <p:cNvSpPr txBox="1">
            <a:spLocks noChangeArrowheads="1"/>
          </p:cNvSpPr>
          <p:nvPr/>
        </p:nvSpPr>
        <p:spPr bwMode="auto">
          <a:xfrm>
            <a:off x="12954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C:</a:t>
            </a:r>
            <a:endParaRPr lang="en-US" sz="2800">
              <a:latin typeface="Arial" charset="0"/>
            </a:endParaRPr>
          </a:p>
        </p:txBody>
      </p:sp>
      <p:sp>
        <p:nvSpPr>
          <p:cNvPr id="9236" name="Text Box 37"/>
          <p:cNvSpPr txBox="1">
            <a:spLocks noChangeArrowheads="1"/>
          </p:cNvSpPr>
          <p:nvPr/>
        </p:nvSpPr>
        <p:spPr bwMode="auto">
          <a:xfrm>
            <a:off x="5334000" y="5694363"/>
            <a:ext cx="3048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9933"/>
                </a:solidFill>
                <a:latin typeface="Arial Black" pitchFamily="34" charset="0"/>
              </a:rPr>
              <a:t>D:</a:t>
            </a:r>
            <a:endParaRPr lang="en-US" sz="2800">
              <a:latin typeface="Arial" charset="0"/>
            </a:endParaRPr>
          </a:p>
        </p:txBody>
      </p:sp>
      <p:sp>
        <p:nvSpPr>
          <p:cNvPr id="9237" name="Text Box 38"/>
          <p:cNvSpPr txBox="1">
            <a:spLocks noChangeArrowheads="1"/>
          </p:cNvSpPr>
          <p:nvPr/>
        </p:nvSpPr>
        <p:spPr bwMode="auto">
          <a:xfrm>
            <a:off x="1571604" y="5500702"/>
            <a:ext cx="2133600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An imbalance between perceived stressors and perceived coping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9238" name="Text Box 39"/>
          <p:cNvSpPr txBox="1">
            <a:spLocks noChangeArrowheads="1"/>
          </p:cNvSpPr>
          <p:nvPr/>
        </p:nvSpPr>
        <p:spPr bwMode="auto">
          <a:xfrm>
            <a:off x="5715000" y="5638800"/>
            <a:ext cx="2133600" cy="52322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 smtClean="0">
                <a:solidFill>
                  <a:srgbClr val="C0C0C0"/>
                </a:solidFill>
                <a:latin typeface="Arial" charset="0"/>
              </a:rPr>
              <a:t>Falling apart under perceived  pressure</a:t>
            </a:r>
            <a:endParaRPr lang="en-US" sz="1400" b="1" dirty="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9239" name="Oval 42"/>
          <p:cNvSpPr>
            <a:spLocks noChangeArrowheads="1"/>
          </p:cNvSpPr>
          <p:nvPr/>
        </p:nvSpPr>
        <p:spPr bwMode="auto">
          <a:xfrm>
            <a:off x="3635375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0" name="Oval 43"/>
          <p:cNvSpPr>
            <a:spLocks noChangeArrowheads="1"/>
          </p:cNvSpPr>
          <p:nvPr/>
        </p:nvSpPr>
        <p:spPr bwMode="auto">
          <a:xfrm>
            <a:off x="6011863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1" name="Oval 44"/>
          <p:cNvSpPr>
            <a:spLocks noChangeArrowheads="1"/>
          </p:cNvSpPr>
          <p:nvPr/>
        </p:nvSpPr>
        <p:spPr bwMode="auto">
          <a:xfrm>
            <a:off x="1331913" y="2781300"/>
            <a:ext cx="1657350" cy="792163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2" name="Text Box 45"/>
          <p:cNvSpPr txBox="1">
            <a:spLocks noChangeArrowheads="1"/>
          </p:cNvSpPr>
          <p:nvPr/>
        </p:nvSpPr>
        <p:spPr bwMode="auto">
          <a:xfrm>
            <a:off x="1547813" y="299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50:50</a:t>
            </a:r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9243" name="Picture 4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4284663" y="2924175"/>
            <a:ext cx="51435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4" name="Picture 47" descr="j02403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25" y="2852738"/>
            <a:ext cx="90963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  <p:sndAc>
      <p:stSnd loop="1">
        <p:snd r:embed="rId4" name="bgmusic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74053" dir="3542175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6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Excellent!</a:t>
            </a:r>
          </a:p>
        </p:txBody>
      </p:sp>
      <p:pic>
        <p:nvPicPr>
          <p:cNvPr id="9728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PPLAUS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76200" y="47244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AutoShap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9388" y="6308725"/>
            <a:ext cx="792162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3" name="winlight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28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53882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5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Sorry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3276600"/>
            <a:ext cx="4419600" cy="990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smtClean="0">
                <a:solidFill>
                  <a:schemeClr val="accent1"/>
                </a:solidFill>
                <a:latin typeface="Goudy Stout" pitchFamily="18" charset="0"/>
              </a:rPr>
              <a:t>That’s incorrect…</a:t>
            </a:r>
          </a:p>
        </p:txBody>
      </p:sp>
      <p:pic>
        <p:nvPicPr>
          <p:cNvPr id="8196" name="Picture 4" descr="amsad">
            <a:hlinkClick r:id="rId4" action="ppaction://hlinksldjump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516688" y="2205038"/>
            <a:ext cx="1966912" cy="4114800"/>
          </a:xfrm>
        </p:spPr>
      </p:pic>
      <p:pic>
        <p:nvPicPr>
          <p:cNvPr id="98311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ronganswer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468313" y="6021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2" descr="Millionaire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759325"/>
            <a:ext cx="2098675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1" name="wronganswer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831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74053" dir="3542175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sz="6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Fantastic</a:t>
            </a:r>
          </a:p>
        </p:txBody>
      </p:sp>
      <p:pic>
        <p:nvPicPr>
          <p:cNvPr id="99333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PPLAUS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7173913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AutoShap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9388" y="6308725"/>
            <a:ext cx="792162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4D4D4D"/>
              </a:gs>
              <a:gs pos="50000">
                <a:srgbClr val="B2B2B2"/>
              </a:gs>
              <a:gs pos="100000">
                <a:srgbClr val="4D4D4D"/>
              </a:gs>
            </a:gsLst>
            <a:lin ang="0" scaled="1"/>
          </a:gradFill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random/>
    <p:sndAc>
      <p:stSnd>
        <p:snd r:embed="rId3" name="winlight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933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Who wants to be a Millionaire1">
  <a:themeElements>
    <a:clrScheme name="Who wants to be a Millionaire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Who wants to be a Millionaire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4D4D4D"/>
            </a:gs>
            <a:gs pos="50000">
              <a:srgbClr val="B2B2B2"/>
            </a:gs>
            <a:gs pos="100000">
              <a:srgbClr val="4D4D4D"/>
            </a:gs>
          </a:gsLst>
          <a:lin ang="0" scaled="1"/>
        </a:gradFill>
        <a:ln w="38100" cap="flat" cmpd="sng" algn="ctr">
          <a:solidFill>
            <a:srgbClr val="3366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4D4D4D"/>
            </a:gs>
            <a:gs pos="50000">
              <a:srgbClr val="B2B2B2"/>
            </a:gs>
            <a:gs pos="100000">
              <a:srgbClr val="4D4D4D"/>
            </a:gs>
          </a:gsLst>
          <a:lin ang="0" scaled="1"/>
        </a:gradFill>
        <a:ln w="38100" cap="flat" cmpd="sng" algn="ctr">
          <a:solidFill>
            <a:srgbClr val="3366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Who wants to be a Millionair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wants to be a Millionaire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wants to be a Millionaire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wants to be a Millionaire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wants to be a Millionaire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wants to be a Millionaire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wants to be a Millionaire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FFFFFF"/>
    </a:accent2>
    <a:accent3>
      <a:srgbClr val="FFFFFF"/>
    </a:accent3>
    <a:accent4>
      <a:srgbClr val="000000"/>
    </a:accent4>
    <a:accent5>
      <a:srgbClr val="AAE2CA"/>
    </a:accent5>
    <a:accent6>
      <a:srgbClr val="E7E7E7"/>
    </a:accent6>
    <a:hlink>
      <a:srgbClr val="CCCCFF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FFFFFF"/>
    </a:accent2>
    <a:accent3>
      <a:srgbClr val="FFFFFF"/>
    </a:accent3>
    <a:accent4>
      <a:srgbClr val="000000"/>
    </a:accent4>
    <a:accent5>
      <a:srgbClr val="AAE2CA"/>
    </a:accent5>
    <a:accent6>
      <a:srgbClr val="E7E7E7"/>
    </a:accent6>
    <a:hlink>
      <a:srgbClr val="CCCCFF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FFFFFF"/>
    </a:accent2>
    <a:accent3>
      <a:srgbClr val="FFFFFF"/>
    </a:accent3>
    <a:accent4>
      <a:srgbClr val="000000"/>
    </a:accent4>
    <a:accent5>
      <a:srgbClr val="AAE2CA"/>
    </a:accent5>
    <a:accent6>
      <a:srgbClr val="E7E7E7"/>
    </a:accent6>
    <a:hlink>
      <a:srgbClr val="CCCCFF"/>
    </a:hlink>
    <a:folHlink>
      <a:srgbClr val="B2B2B2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FFFFFF"/>
    </a:accent2>
    <a:accent3>
      <a:srgbClr val="FFFFFF"/>
    </a:accent3>
    <a:accent4>
      <a:srgbClr val="000000"/>
    </a:accent4>
    <a:accent5>
      <a:srgbClr val="AAE2CA"/>
    </a:accent5>
    <a:accent6>
      <a:srgbClr val="E7E7E7"/>
    </a:accent6>
    <a:hlink>
      <a:srgbClr val="CCCCFF"/>
    </a:hlink>
    <a:folHlink>
      <a:srgbClr val="B2B2B2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FFFFFF"/>
    </a:accent2>
    <a:accent3>
      <a:srgbClr val="FFFFFF"/>
    </a:accent3>
    <a:accent4>
      <a:srgbClr val="000000"/>
    </a:accent4>
    <a:accent5>
      <a:srgbClr val="AAE2CA"/>
    </a:accent5>
    <a:accent6>
      <a:srgbClr val="E7E7E7"/>
    </a:accent6>
    <a:hlink>
      <a:srgbClr val="CCCCFF"/>
    </a:hlink>
    <a:folHlink>
      <a:srgbClr val="B2B2B2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FFFFFF"/>
    </a:accent2>
    <a:accent3>
      <a:srgbClr val="FFFFFF"/>
    </a:accent3>
    <a:accent4>
      <a:srgbClr val="000000"/>
    </a:accent4>
    <a:accent5>
      <a:srgbClr val="AAE2CA"/>
    </a:accent5>
    <a:accent6>
      <a:srgbClr val="E7E7E7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FFFFFF"/>
    </a:accent2>
    <a:accent3>
      <a:srgbClr val="FFFFFF"/>
    </a:accent3>
    <a:accent4>
      <a:srgbClr val="000000"/>
    </a:accent4>
    <a:accent5>
      <a:srgbClr val="AAE2CA"/>
    </a:accent5>
    <a:accent6>
      <a:srgbClr val="E7E7E7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FFFFFF"/>
    </a:accent2>
    <a:accent3>
      <a:srgbClr val="FFFFFF"/>
    </a:accent3>
    <a:accent4>
      <a:srgbClr val="000000"/>
    </a:accent4>
    <a:accent5>
      <a:srgbClr val="AAE2CA"/>
    </a:accent5>
    <a:accent6>
      <a:srgbClr val="E7E7E7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FFFFFF"/>
    </a:accent2>
    <a:accent3>
      <a:srgbClr val="FFFFFF"/>
    </a:accent3>
    <a:accent4>
      <a:srgbClr val="000000"/>
    </a:accent4>
    <a:accent5>
      <a:srgbClr val="AAE2CA"/>
    </a:accent5>
    <a:accent6>
      <a:srgbClr val="E7E7E7"/>
    </a:accent6>
    <a:hlink>
      <a:srgbClr val="CCCCFF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FFFFFF"/>
    </a:accent2>
    <a:accent3>
      <a:srgbClr val="FFFFFF"/>
    </a:accent3>
    <a:accent4>
      <a:srgbClr val="000000"/>
    </a:accent4>
    <a:accent5>
      <a:srgbClr val="AAE2CA"/>
    </a:accent5>
    <a:accent6>
      <a:srgbClr val="E7E7E7"/>
    </a:accent6>
    <a:hlink>
      <a:srgbClr val="CCCCFF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FFFFFF"/>
    </a:accent2>
    <a:accent3>
      <a:srgbClr val="FFFFFF"/>
    </a:accent3>
    <a:accent4>
      <a:srgbClr val="000000"/>
    </a:accent4>
    <a:accent5>
      <a:srgbClr val="AAE2CA"/>
    </a:accent5>
    <a:accent6>
      <a:srgbClr val="E7E7E7"/>
    </a:accent6>
    <a:hlink>
      <a:srgbClr val="CCCCFF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FFFFFF"/>
    </a:accent2>
    <a:accent3>
      <a:srgbClr val="FFFFFF"/>
    </a:accent3>
    <a:accent4>
      <a:srgbClr val="000000"/>
    </a:accent4>
    <a:accent5>
      <a:srgbClr val="AAE2CA"/>
    </a:accent5>
    <a:accent6>
      <a:srgbClr val="E7E7E7"/>
    </a:accent6>
    <a:hlink>
      <a:srgbClr val="CCCCFF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FFFFFF"/>
    </a:accent2>
    <a:accent3>
      <a:srgbClr val="FFFFFF"/>
    </a:accent3>
    <a:accent4>
      <a:srgbClr val="000000"/>
    </a:accent4>
    <a:accent5>
      <a:srgbClr val="AAE2CA"/>
    </a:accent5>
    <a:accent6>
      <a:srgbClr val="E7E7E7"/>
    </a:accent6>
    <a:hlink>
      <a:srgbClr val="CCCCFF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FFFFFF"/>
    </a:accent2>
    <a:accent3>
      <a:srgbClr val="FFFFFF"/>
    </a:accent3>
    <a:accent4>
      <a:srgbClr val="000000"/>
    </a:accent4>
    <a:accent5>
      <a:srgbClr val="AAE2CA"/>
    </a:accent5>
    <a:accent6>
      <a:srgbClr val="E7E7E7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C:\windows\TEMP\Who wants to be a Millionaire1.pot</Template>
  <TotalTime>4634</TotalTime>
  <Words>1063</Words>
  <Application>Microsoft Office PowerPoint</Application>
  <PresentationFormat>On-screen Show (4:3)</PresentationFormat>
  <Paragraphs>282</Paragraphs>
  <Slides>47</Slides>
  <Notes>15</Notes>
  <HiddenSlides>0</HiddenSlides>
  <MMClips>31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Who wants to be a Millionaire1</vt:lpstr>
      <vt:lpstr>Slide 1</vt:lpstr>
      <vt:lpstr>Slide 2</vt:lpstr>
      <vt:lpstr>Excellent!</vt:lpstr>
      <vt:lpstr>Unlucky!</vt:lpstr>
      <vt:lpstr>Slide 5</vt:lpstr>
      <vt:lpstr>Slide 6</vt:lpstr>
      <vt:lpstr>Excellent!</vt:lpstr>
      <vt:lpstr>Sorry</vt:lpstr>
      <vt:lpstr>Fantastic</vt:lpstr>
      <vt:lpstr>Oh dear!</vt:lpstr>
      <vt:lpstr>Slide 11</vt:lpstr>
      <vt:lpstr>Brilliant</vt:lpstr>
      <vt:lpstr>Sorry</vt:lpstr>
      <vt:lpstr>Slide 14</vt:lpstr>
      <vt:lpstr>Well done!</vt:lpstr>
      <vt:lpstr>Unlucky!</vt:lpstr>
      <vt:lpstr>Slide 17</vt:lpstr>
      <vt:lpstr>Super!</vt:lpstr>
      <vt:lpstr>Oh no!</vt:lpstr>
      <vt:lpstr>Slide 20</vt:lpstr>
      <vt:lpstr>Very good!</vt:lpstr>
      <vt:lpstr>Incorrect</vt:lpstr>
      <vt:lpstr>Slide 23</vt:lpstr>
      <vt:lpstr>Very good!</vt:lpstr>
      <vt:lpstr>Sorry!</vt:lpstr>
      <vt:lpstr>Slide 26</vt:lpstr>
      <vt:lpstr>Very good!</vt:lpstr>
      <vt:lpstr>Unlucky</vt:lpstr>
      <vt:lpstr>Slide 29</vt:lpstr>
      <vt:lpstr>Brilliant!</vt:lpstr>
      <vt:lpstr>Unfortunately…</vt:lpstr>
      <vt:lpstr>Slide 32</vt:lpstr>
      <vt:lpstr>Well done!</vt:lpstr>
      <vt:lpstr>I’m sorry</vt:lpstr>
      <vt:lpstr>Slide 35</vt:lpstr>
      <vt:lpstr>Very good!</vt:lpstr>
      <vt:lpstr>Incorrect</vt:lpstr>
      <vt:lpstr>Slide 38</vt:lpstr>
      <vt:lpstr>Excellent!</vt:lpstr>
      <vt:lpstr>Wrong Choice!</vt:lpstr>
      <vt:lpstr>Slide 41</vt:lpstr>
      <vt:lpstr>Very Good!</vt:lpstr>
      <vt:lpstr>Sorry!</vt:lpstr>
      <vt:lpstr>Slide 44</vt:lpstr>
      <vt:lpstr>Fantastic!</vt:lpstr>
      <vt:lpstr>Unlucky</vt:lpstr>
      <vt:lpstr>Slide 47</vt:lpstr>
    </vt:vector>
  </TitlesOfParts>
  <Company>LHS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LHS - Millionario</dc:title>
  <dc:creator>LHS</dc:creator>
  <cp:lastModifiedBy>Ricci Edwina</cp:lastModifiedBy>
  <cp:revision>493</cp:revision>
  <cp:lastPrinted>2000-05-03T23:45:17Z</cp:lastPrinted>
  <dcterms:created xsi:type="dcterms:W3CDTF">2012-02-23T15:17:06Z</dcterms:created>
  <dcterms:modified xsi:type="dcterms:W3CDTF">2012-02-24T07:26:22Z</dcterms:modified>
</cp:coreProperties>
</file>